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7" r:id="rId2"/>
    <p:sldId id="260" r:id="rId3"/>
    <p:sldId id="261" r:id="rId4"/>
    <p:sldId id="263" r:id="rId5"/>
    <p:sldId id="319" r:id="rId6"/>
    <p:sldId id="299" r:id="rId7"/>
    <p:sldId id="291" r:id="rId8"/>
    <p:sldId id="298" r:id="rId9"/>
    <p:sldId id="356" r:id="rId10"/>
    <p:sldId id="266" r:id="rId11"/>
    <p:sldId id="361" r:id="rId12"/>
    <p:sldId id="376" r:id="rId13"/>
    <p:sldId id="353" r:id="rId14"/>
    <p:sldId id="354" r:id="rId15"/>
    <p:sldId id="357" r:id="rId16"/>
    <p:sldId id="358" r:id="rId17"/>
    <p:sldId id="359" r:id="rId18"/>
    <p:sldId id="326" r:id="rId19"/>
    <p:sldId id="325" r:id="rId20"/>
    <p:sldId id="329" r:id="rId21"/>
    <p:sldId id="366" r:id="rId22"/>
    <p:sldId id="308" r:id="rId23"/>
    <p:sldId id="331" r:id="rId24"/>
    <p:sldId id="332" r:id="rId25"/>
    <p:sldId id="367" r:id="rId26"/>
    <p:sldId id="290" r:id="rId27"/>
    <p:sldId id="362" r:id="rId28"/>
    <p:sldId id="368" r:id="rId29"/>
    <p:sldId id="342" r:id="rId30"/>
    <p:sldId id="371" r:id="rId31"/>
    <p:sldId id="344" r:id="rId32"/>
    <p:sldId id="363" r:id="rId33"/>
    <p:sldId id="338" r:id="rId34"/>
    <p:sldId id="377" r:id="rId35"/>
    <p:sldId id="378" r:id="rId36"/>
    <p:sldId id="346" r:id="rId37"/>
    <p:sldId id="347" r:id="rId38"/>
    <p:sldId id="372" r:id="rId39"/>
    <p:sldId id="349" r:id="rId40"/>
    <p:sldId id="373" r:id="rId41"/>
    <p:sldId id="350" r:id="rId42"/>
    <p:sldId id="374" r:id="rId43"/>
    <p:sldId id="305" r:id="rId44"/>
    <p:sldId id="375" r:id="rId45"/>
    <p:sldId id="300" r:id="rId46"/>
    <p:sldId id="301" r:id="rId47"/>
    <p:sldId id="288" r:id="rId48"/>
    <p:sldId id="268" r:id="rId49"/>
    <p:sldId id="293" r:id="rId50"/>
    <p:sldId id="294" r:id="rId51"/>
    <p:sldId id="295" r:id="rId52"/>
    <p:sldId id="270" r:id="rId53"/>
    <p:sldId id="271" r:id="rId54"/>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uis Mathiot" initials="LM" lastIdx="3" clrIdx="0">
    <p:extLst>
      <p:ext uri="{19B8F6BF-5375-455C-9EA6-DF929625EA0E}">
        <p15:presenceInfo xmlns:p15="http://schemas.microsoft.com/office/powerpoint/2012/main" userId="96df100b9d8060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5"/>
    <p:restoredTop sz="94626"/>
  </p:normalViewPr>
  <p:slideViewPr>
    <p:cSldViewPr snapToGrid="0" snapToObjects="1">
      <p:cViewPr varScale="1">
        <p:scale>
          <a:sx n="85" d="100"/>
          <a:sy n="85" d="100"/>
        </p:scale>
        <p:origin x="1936" y="-704"/>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889079469"/>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re et sous-titre">
    <p:spTree>
      <p:nvGrpSpPr>
        <p:cNvPr id="1" name=""/>
        <p:cNvGrpSpPr/>
        <p:nvPr/>
      </p:nvGrpSpPr>
      <p:grpSpPr>
        <a:xfrm>
          <a:off x="0" y="0"/>
          <a:ext cx="0" cy="0"/>
          <a:chOff x="0" y="0"/>
          <a:chExt cx="0" cy="0"/>
        </a:xfrm>
      </p:grpSpPr>
      <p:sp>
        <p:nvSpPr>
          <p:cNvPr id="11" name="Shape 11"/>
          <p:cNvSpPr>
            <a:spLocks noGrp="1"/>
          </p:cNvSpPr>
          <p:nvPr>
            <p:ph type="title"/>
          </p:nvPr>
        </p:nvSpPr>
        <p:spPr>
          <a:xfrm>
            <a:off x="1270000" y="1638300"/>
            <a:ext cx="10464800" cy="3302000"/>
          </a:xfrm>
          <a:prstGeom prst="rect">
            <a:avLst/>
          </a:prstGeom>
        </p:spPr>
        <p:txBody>
          <a:bodyPr anchor="b"/>
          <a:lstStyle/>
          <a:p>
            <a:r>
              <a:t>Texte du titre</a:t>
            </a:r>
          </a:p>
        </p:txBody>
      </p:sp>
      <p:sp>
        <p:nvSpPr>
          <p:cNvPr id="12" name="Shape 12"/>
          <p:cNvSpPr>
            <a:spLocks noGrp="1"/>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13" name="Shape 13"/>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re - Centré">
    <p:spTree>
      <p:nvGrpSpPr>
        <p:cNvPr id="1" name=""/>
        <p:cNvGrpSpPr/>
        <p:nvPr/>
      </p:nvGrpSpPr>
      <p:grpSpPr>
        <a:xfrm>
          <a:off x="0" y="0"/>
          <a:ext cx="0" cy="0"/>
          <a:chOff x="0" y="0"/>
          <a:chExt cx="0" cy="0"/>
        </a:xfrm>
      </p:grpSpPr>
      <p:sp>
        <p:nvSpPr>
          <p:cNvPr id="30" name="Shape 30"/>
          <p:cNvSpPr>
            <a:spLocks noGrp="1"/>
          </p:cNvSpPr>
          <p:nvPr>
            <p:ph type="title"/>
          </p:nvPr>
        </p:nvSpPr>
        <p:spPr>
          <a:xfrm>
            <a:off x="1270000" y="3225800"/>
            <a:ext cx="10464800" cy="3302000"/>
          </a:xfrm>
          <a:prstGeom prst="rect">
            <a:avLst/>
          </a:prstGeom>
        </p:spPr>
        <p:txBody>
          <a:bodyPr/>
          <a:lstStyle/>
          <a:p>
            <a:r>
              <a:t>Texte du titre</a:t>
            </a:r>
          </a:p>
        </p:txBody>
      </p:sp>
      <p:sp>
        <p:nvSpPr>
          <p:cNvPr id="31" name="Shape 31"/>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Photo - Verticale">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6718300" y="635000"/>
            <a:ext cx="5334000" cy="8229600"/>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952500" y="635000"/>
            <a:ext cx="5334000" cy="3987800"/>
          </a:xfrm>
          <a:prstGeom prst="rect">
            <a:avLst/>
          </a:prstGeom>
        </p:spPr>
        <p:txBody>
          <a:bodyPr anchor="b"/>
          <a:lstStyle>
            <a:lvl1pPr>
              <a:defRPr sz="6000"/>
            </a:lvl1pPr>
          </a:lstStyle>
          <a:p>
            <a:r>
              <a:t>Texte du titre</a:t>
            </a:r>
          </a:p>
        </p:txBody>
      </p:sp>
      <p:sp>
        <p:nvSpPr>
          <p:cNvPr id="40" name="Shape 40"/>
          <p:cNvSpPr>
            <a:spLocks noGrp="1"/>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r>
              <a:t>Texte niveau 1</a:t>
            </a:r>
          </a:p>
          <a:p>
            <a:pPr lvl="1"/>
            <a:r>
              <a:t>Texte niveau 2</a:t>
            </a:r>
          </a:p>
          <a:p>
            <a:pPr lvl="2"/>
            <a:r>
              <a:t>Texte niveau 3</a:t>
            </a:r>
          </a:p>
          <a:p>
            <a:pPr lvl="3"/>
            <a:r>
              <a:t>Texte niveau 4</a:t>
            </a:r>
          </a:p>
          <a:p>
            <a:pPr lvl="4"/>
            <a:r>
              <a:t>Texte niveau 5</a:t>
            </a:r>
          </a:p>
        </p:txBody>
      </p:sp>
      <p:sp>
        <p:nvSpPr>
          <p:cNvPr id="41" name="Shape 41"/>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Texte du titre</a:t>
            </a:r>
          </a:p>
        </p:txBody>
      </p:sp>
      <p:sp>
        <p:nvSpPr>
          <p:cNvPr id="49" name="Shape 49"/>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puces et photo">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6718300" y="2603500"/>
            <a:ext cx="5334000" cy="6286500"/>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Texte du titre</a:t>
            </a:r>
          </a:p>
        </p:txBody>
      </p:sp>
      <p:sp>
        <p:nvSpPr>
          <p:cNvPr id="67" name="Shape 67"/>
          <p:cNvSpPr>
            <a:spLocks noGrp="1"/>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Texte niveau 1</a:t>
            </a:r>
          </a:p>
          <a:p>
            <a:pPr lvl="1"/>
            <a:r>
              <a:t>Texte niveau 2</a:t>
            </a:r>
          </a:p>
          <a:p>
            <a:pPr lvl="2"/>
            <a:r>
              <a:t>Texte niveau 3</a:t>
            </a:r>
          </a:p>
          <a:p>
            <a:pPr lvl="3"/>
            <a:r>
              <a:t>Texte niveau 4</a:t>
            </a:r>
          </a:p>
          <a:p>
            <a:pPr lvl="4"/>
            <a:r>
              <a:t>Texte niveau 5</a:t>
            </a:r>
          </a:p>
        </p:txBody>
      </p:sp>
      <p:sp>
        <p:nvSpPr>
          <p:cNvPr id="68" name="Shape 68"/>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3 photos">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6724518" y="889000"/>
            <a:ext cx="5334001" cy="3771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itation">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1270000" y="6362700"/>
            <a:ext cx="10464800" cy="469900"/>
          </a:xfrm>
          <a:prstGeom prst="rect">
            <a:avLst/>
          </a:prstGeom>
        </p:spPr>
        <p:txBody>
          <a:bodyPr anchor="t">
            <a:spAutoFit/>
          </a:bodyPr>
          <a:lstStyle>
            <a:lvl1pPr marL="0" indent="0" algn="ctr">
              <a:spcBef>
                <a:spcPts val="0"/>
              </a:spcBef>
              <a:buSzTx/>
              <a:buNone/>
              <a:defRPr sz="2400">
                <a:latin typeface="Helvetica"/>
                <a:ea typeface="Helvetica"/>
                <a:cs typeface="Helvetica"/>
                <a:sym typeface="Helvetica"/>
              </a:defRPr>
            </a:lvl1pPr>
          </a:lstStyle>
          <a:p>
            <a:r>
              <a:t>-Gilles Allain</a:t>
            </a:r>
          </a:p>
        </p:txBody>
      </p:sp>
      <p:sp>
        <p:nvSpPr>
          <p:cNvPr id="94" name="Shape 94"/>
          <p:cNvSpPr>
            <a:spLocks noGrp="1"/>
          </p:cNvSpPr>
          <p:nvPr>
            <p:ph type="body" sz="quarter" idx="14"/>
          </p:nvPr>
        </p:nvSpPr>
        <p:spPr>
          <a:xfrm>
            <a:off x="1270000" y="4267200"/>
            <a:ext cx="10464800" cy="685800"/>
          </a:xfrm>
          <a:prstGeom prst="rect">
            <a:avLst/>
          </a:prstGeom>
        </p:spPr>
        <p:txBody>
          <a:bodyPr>
            <a:spAutoFit/>
          </a:bodyPr>
          <a:lstStyle>
            <a:lvl1pPr marL="0" indent="0" algn="ctr">
              <a:spcBef>
                <a:spcPts val="0"/>
              </a:spcBef>
              <a:buSzTx/>
              <a:buNone/>
              <a:defRPr sz="3800"/>
            </a:lvl1pPr>
          </a:lstStyle>
          <a:p>
            <a:r>
              <a:t>« Saisissez une citation ici. » </a:t>
            </a:r>
          </a:p>
        </p:txBody>
      </p:sp>
      <p:sp>
        <p:nvSpPr>
          <p:cNvPr id="95" name="Shape 95"/>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Vierge">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Texte du titre</a:t>
            </a:r>
          </a:p>
        </p:txBody>
      </p:sp>
      <p:sp>
        <p:nvSpPr>
          <p:cNvPr id="3" name="Shape 3"/>
          <p:cNvSpPr>
            <a:spLocks noGrp="1"/>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Texte niveau 1</a:t>
            </a:r>
          </a:p>
          <a:p>
            <a:pPr lvl="1"/>
            <a:r>
              <a:t>Texte niveau 2</a:t>
            </a:r>
          </a:p>
          <a:p>
            <a:pPr lvl="2"/>
            <a:r>
              <a:t>Texte niveau 3</a:t>
            </a:r>
          </a:p>
          <a:p>
            <a:pPr lvl="3"/>
            <a:r>
              <a:t>Texte niveau 4</a:t>
            </a:r>
          </a:p>
          <a:p>
            <a:pPr lvl="4"/>
            <a:r>
              <a:t>Texte niveau 5</a:t>
            </a:r>
          </a:p>
        </p:txBody>
      </p:sp>
      <p:sp>
        <p:nvSpPr>
          <p:cNvPr id="4" name="Shape 4"/>
          <p:cNvSpPr>
            <a:spLocks noGrp="1"/>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7" r:id="rId6"/>
    <p:sldLayoutId id="2147483658" r:id="rId7"/>
    <p:sldLayoutId id="2147483659" r:id="rId8"/>
    <p:sldLayoutId id="2147483660" r:id="rId9"/>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mn-lt"/>
          <a:ea typeface="+mn-ea"/>
          <a:cs typeface="+mn-cs"/>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228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457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685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9144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11430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13716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16002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1828800" algn="ctr" defTabSz="584200"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sufom.parisnanterre.fr/les-parcours-personnalises-enseignements-et-pre-professionnalisation" TargetMode="External"/><Relationship Id="rId2" Type="http://schemas.openxmlformats.org/officeDocument/2006/relationships/hyperlink" Target="https://rdv-pcesufom.parisnanterre.fr/" TargetMode="External"/><Relationship Id="rId1" Type="http://schemas.openxmlformats.org/officeDocument/2006/relationships/slideLayout" Target="../slideLayouts/slideLayout2.xml"/><Relationship Id="rId5" Type="http://schemas.openxmlformats.org/officeDocument/2006/relationships/hyperlink" Target="mailto:vperennes@parisnanterre.fr" TargetMode="External"/><Relationship Id="rId4" Type="http://schemas.openxmlformats.org/officeDocument/2006/relationships/hyperlink" Target="mailto:tpetiton@parisnanterre.fr" TargetMode="External"/></Relationships>
</file>

<file path=ppt/slides/_rels/slide2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identite.parisnanterre.fr/" TargetMode="External"/><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hyperlink" Target="http://ipweb.parisnanterre.fr/"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mindomo.com/mindmap/autoformation-et-stage-2022-2023-e7428f4228a2442fad82c705248383ae"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s://www.mindomo.com/mindmap/autoformation-et-stage-2022-2023-e7428f4228a2442fad82c705248383ae"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hyperlink" Target="https://formations.parisnanterre.fr/fr/rechercher-des-formations/licence-lmd-03/sciences-de-l-education-licence-JWQCS18H/accompagnement-socio-educatif-et-formation-JXBHVK0D.html"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lmouatas@parisnanterre.fr"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hape 131"/>
          <p:cNvSpPr/>
          <p:nvPr/>
        </p:nvSpPr>
        <p:spPr>
          <a:xfrm>
            <a:off x="1667933" y="-8467"/>
            <a:ext cx="11344673" cy="8373204"/>
          </a:xfrm>
          <a:prstGeom prst="rect">
            <a:avLst/>
          </a:prstGeom>
          <a:solidFill>
            <a:schemeClr val="accent3">
              <a:satOff val="18648"/>
              <a:lumOff val="5971"/>
            </a:schemeClr>
          </a:solidFill>
          <a:ln w="12700">
            <a:miter lim="400000"/>
          </a:ln>
        </p:spPr>
        <p:txBody>
          <a:bodyPr lIns="50800" tIns="50800" rIns="50800" bIns="50800" anchor="ctr"/>
          <a:lstStyle/>
          <a:p>
            <a:pPr>
              <a:defRPr sz="2400">
                <a:solidFill>
                  <a:schemeClr val="accent2">
                    <a:hueOff val="-2473793"/>
                    <a:satOff val="-50209"/>
                    <a:lumOff val="23543"/>
                  </a:schemeClr>
                </a:solidFill>
              </a:defRPr>
            </a:pPr>
            <a:endParaRPr/>
          </a:p>
        </p:txBody>
      </p:sp>
      <p:sp>
        <p:nvSpPr>
          <p:cNvPr id="132" name="Shape 132"/>
          <p:cNvSpPr/>
          <p:nvPr/>
        </p:nvSpPr>
        <p:spPr>
          <a:xfrm>
            <a:off x="-82316" y="4485878"/>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FFFFFF"/>
          </a:solidFill>
          <a:ln w="12700">
            <a:miter lim="400000"/>
          </a:ln>
          <a:effectLst/>
        </p:spPr>
        <p:txBody>
          <a:bodyPr lIns="50800" tIns="50800" rIns="50800" bIns="50800" anchor="ctr"/>
          <a:lstStyle/>
          <a:p>
            <a:pPr>
              <a:defRPr sz="2400"/>
            </a:pPr>
            <a:endParaRPr/>
          </a:p>
        </p:txBody>
      </p:sp>
      <p:sp>
        <p:nvSpPr>
          <p:cNvPr id="134" name="Shape 134"/>
          <p:cNvSpPr/>
          <p:nvPr/>
        </p:nvSpPr>
        <p:spPr>
          <a:xfrm>
            <a:off x="-42498"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p:spPr>
        <p:txBody>
          <a:bodyPr lIns="50800" tIns="50800" rIns="50800" bIns="50800" anchor="ctr"/>
          <a:lstStyle/>
          <a:p>
            <a:pPr>
              <a:defRPr sz="2400">
                <a:solidFill>
                  <a:srgbClr val="FFFFFF"/>
                </a:solidFill>
              </a:defRPr>
            </a:pPr>
            <a:endParaRPr/>
          </a:p>
        </p:txBody>
      </p:sp>
      <p:sp>
        <p:nvSpPr>
          <p:cNvPr id="136" name="Shape 136"/>
          <p:cNvSpPr/>
          <p:nvPr/>
        </p:nvSpPr>
        <p:spPr>
          <a:xfrm>
            <a:off x="718450" y="5031842"/>
            <a:ext cx="6426116" cy="1472198"/>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p>
            <a:pPr algn="l">
              <a:defRPr sz="4900">
                <a:solidFill>
                  <a:srgbClr val="FFFFFF"/>
                </a:solidFill>
                <a:latin typeface="Averta"/>
                <a:ea typeface="Averta"/>
                <a:cs typeface="Averta"/>
                <a:sym typeface="Averta"/>
              </a:defRPr>
            </a:pPr>
            <a:r>
              <a:rPr lang="fr-FR" dirty="0">
                <a:latin typeface="Arial" charset="0"/>
                <a:ea typeface="Arial" charset="0"/>
                <a:cs typeface="Arial" charset="0"/>
              </a:rPr>
              <a:t>Réunion de rentrée</a:t>
            </a:r>
          </a:p>
          <a:p>
            <a:pPr algn="l">
              <a:defRPr sz="4900">
                <a:solidFill>
                  <a:srgbClr val="FFFFFF"/>
                </a:solidFill>
                <a:latin typeface="Averta"/>
                <a:ea typeface="Averta"/>
                <a:cs typeface="Averta"/>
                <a:sym typeface="Averta"/>
              </a:defRPr>
            </a:pPr>
            <a:r>
              <a:rPr lang="fr-FR" sz="4000" dirty="0">
                <a:latin typeface="Arial" charset="0"/>
                <a:ea typeface="Arial" charset="0"/>
                <a:cs typeface="Arial" charset="0"/>
              </a:rPr>
              <a:t>L3 Sciences de l’éducation</a:t>
            </a:r>
          </a:p>
        </p:txBody>
      </p:sp>
      <p:grpSp>
        <p:nvGrpSpPr>
          <p:cNvPr id="139" name="Group 139"/>
          <p:cNvGrpSpPr/>
          <p:nvPr/>
        </p:nvGrpSpPr>
        <p:grpSpPr>
          <a:xfrm>
            <a:off x="742451" y="6644518"/>
            <a:ext cx="5759949" cy="842600"/>
            <a:chOff x="-38218" y="0"/>
            <a:chExt cx="5759948" cy="842598"/>
          </a:xfrm>
        </p:grpSpPr>
        <p:sp>
          <p:nvSpPr>
            <p:cNvPr id="137" name="Shape 137"/>
            <p:cNvSpPr/>
            <p:nvPr/>
          </p:nvSpPr>
          <p:spPr>
            <a:xfrm>
              <a:off x="-38218" y="247565"/>
              <a:ext cx="5759948" cy="59503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spAutoFit/>
            </a:bodyPr>
            <a:lstStyle>
              <a:lvl1pPr algn="l">
                <a:defRPr sz="2200" b="1">
                  <a:solidFill>
                    <a:srgbClr val="FFFFFF"/>
                  </a:solidFill>
                  <a:latin typeface="Averta-Semibold"/>
                  <a:ea typeface="Averta-Semibold"/>
                  <a:cs typeface="Averta-Semibold"/>
                  <a:sym typeface="Averta-Semibold"/>
                </a:defRPr>
              </a:lvl1pPr>
            </a:lstStyle>
            <a:p>
              <a:r>
                <a:rPr lang="fr-FR" sz="3200" dirty="0">
                  <a:latin typeface="Arial" charset="0"/>
                  <a:ea typeface="Arial" charset="0"/>
                  <a:cs typeface="Arial" charset="0"/>
                </a:rPr>
                <a:t>Septembre 2022</a:t>
              </a:r>
            </a:p>
          </p:txBody>
        </p:sp>
        <p:sp>
          <p:nvSpPr>
            <p:cNvPr id="138" name="Shape 138"/>
            <p:cNvSpPr/>
            <p:nvPr/>
          </p:nvSpPr>
          <p:spPr>
            <a:xfrm>
              <a:off x="65997" y="0"/>
              <a:ext cx="331193" cy="64691"/>
            </a:xfrm>
            <a:prstGeom prst="rect">
              <a:avLst/>
            </a:prstGeom>
            <a:solidFill>
              <a:srgbClr val="FFFFFF"/>
            </a:solidFill>
            <a:ln w="12700" cap="flat">
              <a:noFill/>
              <a:miter lim="400000"/>
            </a:ln>
            <a:effectLst/>
          </p:spPr>
          <p:txBody>
            <a:bodyPr wrap="square" lIns="50800" tIns="50800" rIns="50800" bIns="50800" numCol="1" anchor="ctr">
              <a:noAutofit/>
            </a:bodyPr>
            <a:lstStyle/>
            <a:p>
              <a:pPr>
                <a:defRPr sz="2400">
                  <a:solidFill>
                    <a:srgbClr val="FFFFFF"/>
                  </a:solidFill>
                </a:defRPr>
              </a:pPr>
              <a:endParaRPr/>
            </a:p>
          </p:txBody>
        </p:sp>
      </p:grpSp>
      <p:pic>
        <p:nvPicPr>
          <p:cNvPr id="10" name="Image 9"/>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9307" y="8139503"/>
            <a:ext cx="3052201" cy="652983"/>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776816"/>
            <a:ext cx="10877486" cy="1308050"/>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L’organisation des modules et des enseignements complémentaires</a:t>
            </a:r>
            <a:endParaRPr dirty="0"/>
          </a:p>
        </p:txBody>
      </p:sp>
      <p:sp>
        <p:nvSpPr>
          <p:cNvPr id="7" name="ZoneTexte 6">
            <a:extLst>
              <a:ext uri="{FF2B5EF4-FFF2-40B4-BE49-F238E27FC236}">
                <a16:creationId xmlns:a16="http://schemas.microsoft.com/office/drawing/2014/main" id="{49FD8DFB-826B-462D-BD04-ABA4AE4C4EDB}"/>
              </a:ext>
            </a:extLst>
          </p:cNvPr>
          <p:cNvSpPr txBox="1"/>
          <p:nvPr/>
        </p:nvSpPr>
        <p:spPr>
          <a:xfrm>
            <a:off x="1261979" y="2700420"/>
            <a:ext cx="10877486" cy="41549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indent="0" algn="l">
              <a:buNone/>
            </a:pPr>
            <a:r>
              <a:rPr lang="fr-FR" sz="2400" b="1" dirty="0">
                <a:solidFill>
                  <a:schemeClr val="tx1">
                    <a:lumMod val="85000"/>
                    <a:lumOff val="15000"/>
                  </a:schemeClr>
                </a:solidFill>
              </a:rPr>
              <a:t>Les modules </a:t>
            </a:r>
            <a:r>
              <a:rPr lang="fr-FR" sz="2400" dirty="0">
                <a:solidFill>
                  <a:schemeClr val="tx1">
                    <a:lumMod val="85000"/>
                    <a:lumOff val="15000"/>
                  </a:schemeClr>
                </a:solidFill>
              </a:rPr>
              <a:t>sont des EC communs aux L1 L2 L3, et L3 @ pour les modules @ ; cela correspond aux EC suivants :</a:t>
            </a:r>
          </a:p>
          <a:p>
            <a:pPr lvl="0" algn="l"/>
            <a:r>
              <a:rPr lang="fr-FR" sz="2400" dirty="0">
                <a:solidFill>
                  <a:schemeClr val="tx1">
                    <a:lumMod val="85000"/>
                    <a:lumOff val="15000"/>
                  </a:schemeClr>
                </a:solidFill>
              </a:rPr>
              <a:t>L1 : EC 3 et 14</a:t>
            </a:r>
          </a:p>
          <a:p>
            <a:pPr lvl="0" algn="l"/>
            <a:r>
              <a:rPr lang="fr-FR" sz="2400" dirty="0">
                <a:solidFill>
                  <a:schemeClr val="tx1">
                    <a:lumMod val="85000"/>
                    <a:lumOff val="15000"/>
                  </a:schemeClr>
                </a:solidFill>
              </a:rPr>
              <a:t>L2 : EC 8 et 19</a:t>
            </a:r>
          </a:p>
          <a:p>
            <a:pPr lvl="0" algn="l"/>
            <a:r>
              <a:rPr lang="fr-FR" sz="2400" dirty="0">
                <a:solidFill>
                  <a:schemeClr val="tx1">
                    <a:lumMod val="85000"/>
                    <a:lumOff val="15000"/>
                  </a:schemeClr>
                </a:solidFill>
              </a:rPr>
              <a:t>L3 : EC 7 et 17</a:t>
            </a:r>
          </a:p>
          <a:p>
            <a:pPr algn="l"/>
            <a:r>
              <a:rPr lang="fr-FR" sz="2400" dirty="0">
                <a:solidFill>
                  <a:schemeClr val="tx1">
                    <a:lumMod val="85000"/>
                    <a:lumOff val="15000"/>
                  </a:schemeClr>
                </a:solidFill>
              </a:rPr>
              <a:t>Un module déjà validé sur une année antérieure ne doit pas être sélectionné à nouveau.</a:t>
            </a:r>
          </a:p>
          <a:p>
            <a:pPr algn="l"/>
            <a:endParaRPr lang="fr-FR" sz="2400" b="1" dirty="0">
              <a:solidFill>
                <a:schemeClr val="tx1">
                  <a:lumMod val="85000"/>
                  <a:lumOff val="15000"/>
                </a:schemeClr>
              </a:solidFill>
            </a:endParaRPr>
          </a:p>
          <a:p>
            <a:pPr algn="l"/>
            <a:endParaRPr lang="fr-FR" sz="2400" dirty="0"/>
          </a:p>
          <a:p>
            <a:pPr algn="l"/>
            <a:endParaRPr lang="fr-FR" sz="2400" dirty="0"/>
          </a:p>
          <a:p>
            <a:pPr algn="l"/>
            <a:endParaRPr lang="fr-FR" sz="2400" dirty="0"/>
          </a:p>
        </p:txBody>
      </p:sp>
    </p:spTree>
    <p:extLst>
      <p:ext uri="{BB962C8B-B14F-4D97-AF65-F5344CB8AC3E}">
        <p14:creationId xmlns:p14="http://schemas.microsoft.com/office/powerpoint/2010/main" val="1079237505"/>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E176CF-D4AC-5E4A-BCDC-6AD30430DDAF}"/>
              </a:ext>
            </a:extLst>
          </p:cNvPr>
          <p:cNvSpPr>
            <a:spLocks noGrp="1"/>
          </p:cNvSpPr>
          <p:nvPr>
            <p:ph type="title"/>
          </p:nvPr>
        </p:nvSpPr>
        <p:spPr>
          <a:xfrm>
            <a:off x="576197" y="1309318"/>
            <a:ext cx="11561524" cy="5141586"/>
          </a:xfrm>
        </p:spPr>
        <p:txBody>
          <a:bodyPr>
            <a:normAutofit/>
          </a:bodyPr>
          <a:lstStyle/>
          <a:p>
            <a:r>
              <a:rPr lang="fr-FR" dirty="0"/>
              <a:t>Les couplages</a:t>
            </a:r>
            <a:br>
              <a:rPr lang="fr-FR" dirty="0"/>
            </a:br>
            <a:br>
              <a:rPr lang="fr-FR" dirty="0"/>
            </a:br>
            <a:r>
              <a:rPr lang="fr-FR" sz="3100" b="1" dirty="0">
                <a:solidFill>
                  <a:srgbClr val="FF0000"/>
                </a:solidFill>
              </a:rPr>
              <a:t>Attention</a:t>
            </a:r>
            <a:r>
              <a:rPr lang="fr-FR" sz="3100" b="1" dirty="0"/>
              <a:t>, certains choix d'EC ou de TD sont incompatibles ; vous devez les respecter pour pouvoir valider votre IP.</a:t>
            </a:r>
            <a:br>
              <a:rPr lang="fr-FR" sz="3100" dirty="0"/>
            </a:br>
            <a:endParaRPr lang="fr-FR" sz="3100" dirty="0"/>
          </a:p>
        </p:txBody>
      </p:sp>
    </p:spTree>
    <p:extLst>
      <p:ext uri="{BB962C8B-B14F-4D97-AF65-F5344CB8AC3E}">
        <p14:creationId xmlns:p14="http://schemas.microsoft.com/office/powerpoint/2010/main" val="194857488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1770" y="676405"/>
            <a:ext cx="11258810" cy="8367387"/>
          </a:xfrm>
        </p:spPr>
        <p:txBody>
          <a:bodyPr>
            <a:normAutofit fontScale="90000"/>
          </a:bodyPr>
          <a:lstStyle/>
          <a:p>
            <a:pPr algn="l"/>
            <a:r>
              <a:rPr lang="fr-FR" sz="2700" dirty="0"/>
              <a:t>·         </a:t>
            </a:r>
            <a:r>
              <a:rPr lang="fr-FR" sz="3600" dirty="0"/>
              <a:t>UE 2 et UE 7 : Choisir le même Itinéraire aux 2 semestres, soit Sciences de l’éducation, soit Enseignement.</a:t>
            </a:r>
            <a:br>
              <a:rPr lang="fr-FR" sz="3600" dirty="0"/>
            </a:br>
            <a:br>
              <a:rPr lang="fr-FR" sz="3600" dirty="0"/>
            </a:br>
            <a:r>
              <a:rPr lang="fr-FR" sz="3600" dirty="0"/>
              <a:t>"Si choix du « Parcours enseignement » inscription supplémentaire obligatoire au </a:t>
            </a:r>
            <a:r>
              <a:rPr lang="fr-FR" sz="3600" dirty="0" err="1"/>
              <a:t>Sufom</a:t>
            </a:r>
            <a:r>
              <a:rPr lang="fr-FR" sz="3600" dirty="0"/>
              <a:t>. </a:t>
            </a:r>
            <a:br>
              <a:rPr lang="fr-FR" sz="3600" dirty="0"/>
            </a:br>
            <a:r>
              <a:rPr lang="fr-FR" sz="3600" dirty="0">
                <a:solidFill>
                  <a:srgbClr val="FF0000"/>
                </a:solidFill>
              </a:rPr>
              <a:t>►</a:t>
            </a:r>
            <a:r>
              <a:rPr lang="fr-FR" sz="3600" dirty="0"/>
              <a:t> Inscription pédagogique obligatoire au bâtiment SFC 3ème étage, entre le 8 et le 16 septembre, sur RDV https://sufom.parisnanterre.fr/les-parcours-personnalises-enseignements-et-pre-professionnalisation/</a:t>
            </a:r>
            <a:br>
              <a:rPr lang="fr-FR" sz="3600" dirty="0"/>
            </a:br>
            <a:br>
              <a:rPr lang="fr-FR" sz="3600" dirty="0"/>
            </a:br>
            <a:br>
              <a:rPr lang="fr-FR" sz="3600" dirty="0"/>
            </a:br>
            <a:r>
              <a:rPr lang="fr-FR" sz="3600" dirty="0">
                <a:solidFill>
                  <a:srgbClr val="FF0000"/>
                </a:solidFill>
              </a:rPr>
              <a:t>►►</a:t>
            </a:r>
            <a:r>
              <a:rPr lang="fr-FR" sz="3600" dirty="0"/>
              <a:t> Apportez au secrétariat une copie de la fiche </a:t>
            </a:r>
            <a:r>
              <a:rPr lang="fr-FR" sz="3600" dirty="0" err="1"/>
              <a:t>Sufom</a:t>
            </a:r>
            <a:r>
              <a:rPr lang="fr-FR" sz="3600" dirty="0"/>
              <a:t> afin que vos choix soient enregistrés sur votre contrat pédagogique.</a:t>
            </a:r>
            <a:br>
              <a:rPr lang="fr-FR" sz="3600" dirty="0"/>
            </a:br>
            <a:r>
              <a:rPr lang="fr-FR" sz="2700" dirty="0"/>
              <a:t> </a:t>
            </a:r>
            <a:br>
              <a:rPr lang="fr-FR" dirty="0"/>
            </a:br>
            <a:endParaRPr lang="fr-FR" sz="1000" dirty="0"/>
          </a:p>
        </p:txBody>
      </p:sp>
    </p:spTree>
    <p:extLst>
      <p:ext uri="{BB962C8B-B14F-4D97-AF65-F5344CB8AC3E}">
        <p14:creationId xmlns:p14="http://schemas.microsoft.com/office/powerpoint/2010/main" val="377726641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3D09407-53BC-485E-B4CE-BC5E4FC4B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004474" cy="9753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1DB988-49FC-4608-B0A2-E2F3A4019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5" y="0"/>
            <a:ext cx="13004475" cy="975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9B930FD-8671-4C4C-ADCF-73AC1D0CD41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321863" y="0"/>
            <a:ext cx="2682611" cy="3092384"/>
            <a:chOff x="-305" y="-4155"/>
            <a:chExt cx="2514948" cy="2174333"/>
          </a:xfrm>
        </p:grpSpPr>
        <p:sp>
          <p:nvSpPr>
            <p:cNvPr id="13" name="Freeform: Shape 12">
              <a:extLst>
                <a:ext uri="{FF2B5EF4-FFF2-40B4-BE49-F238E27FC236}">
                  <a16:creationId xmlns:a16="http://schemas.microsoft.com/office/drawing/2014/main" id="{C35B12C1-569C-4E37-AA33-7EF215F201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F23E2660-7810-46F6-8752-187127C830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C991DC45-0378-45B3-B325-FB8F98545E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16" name="Freeform: Shape 15">
              <a:extLst>
                <a:ext uri="{FF2B5EF4-FFF2-40B4-BE49-F238E27FC236}">
                  <a16:creationId xmlns:a16="http://schemas.microsoft.com/office/drawing/2014/main" id="{E228F5BA-5150-4554-B7EA-93F371F3B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3" name="Image 2">
            <a:extLst>
              <a:ext uri="{FF2B5EF4-FFF2-40B4-BE49-F238E27FC236}">
                <a16:creationId xmlns:a16="http://schemas.microsoft.com/office/drawing/2014/main" id="{4E171BD1-58EA-4C47-80C6-140D0C43FCA8}"/>
              </a:ext>
            </a:extLst>
          </p:cNvPr>
          <p:cNvPicPr>
            <a:picLocks noChangeAspect="1"/>
          </p:cNvPicPr>
          <p:nvPr/>
        </p:nvPicPr>
        <p:blipFill>
          <a:blip r:embed="rId2"/>
          <a:stretch>
            <a:fillRect/>
          </a:stretch>
        </p:blipFill>
        <p:spPr>
          <a:xfrm>
            <a:off x="946415" y="1424724"/>
            <a:ext cx="12163830" cy="8713565"/>
          </a:xfrm>
          <a:prstGeom prst="rect">
            <a:avLst/>
          </a:prstGeom>
        </p:spPr>
      </p:pic>
      <p:grpSp>
        <p:nvGrpSpPr>
          <p:cNvPr id="18" name="Group 17">
            <a:extLst>
              <a:ext uri="{FF2B5EF4-FFF2-40B4-BE49-F238E27FC236}">
                <a16:creationId xmlns:a16="http://schemas.microsoft.com/office/drawing/2014/main" id="{383C2651-AE0C-4AE4-8725-E2F9414FE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325" y="6148094"/>
            <a:ext cx="3603656" cy="3605506"/>
            <a:chOff x="-305" y="-1"/>
            <a:chExt cx="3832880" cy="2876136"/>
          </a:xfrm>
        </p:grpSpPr>
        <p:sp>
          <p:nvSpPr>
            <p:cNvPr id="19" name="Freeform: Shape 18">
              <a:extLst>
                <a:ext uri="{FF2B5EF4-FFF2-40B4-BE49-F238E27FC236}">
                  <a16:creationId xmlns:a16="http://schemas.microsoft.com/office/drawing/2014/main" id="{CCE13265-B5D2-47B4-A199-E05F390D5B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93EBD03-D832-462C-9304-7273698ED4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20">
              <a:extLst>
                <a:ext uri="{FF2B5EF4-FFF2-40B4-BE49-F238E27FC236}">
                  <a16:creationId xmlns:a16="http://schemas.microsoft.com/office/drawing/2014/main" id="{0D53D3E2-805E-40D2-964F-352BF6D476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B7A9A916-A926-43E6-800F-432ABC3F24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0046895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CB265F46-B4D9-874D-8B7A-6BD99A270EB2}"/>
              </a:ext>
            </a:extLst>
          </p:cNvPr>
          <p:cNvPicPr>
            <a:picLocks noChangeAspect="1"/>
          </p:cNvPicPr>
          <p:nvPr/>
        </p:nvPicPr>
        <p:blipFill>
          <a:blip r:embed="rId2"/>
          <a:stretch>
            <a:fillRect/>
          </a:stretch>
        </p:blipFill>
        <p:spPr>
          <a:xfrm>
            <a:off x="1105617" y="1395023"/>
            <a:ext cx="12127305" cy="5626879"/>
          </a:xfrm>
          <a:prstGeom prst="rect">
            <a:avLst/>
          </a:prstGeom>
        </p:spPr>
      </p:pic>
    </p:spTree>
    <p:extLst>
      <p:ext uri="{BB962C8B-B14F-4D97-AF65-F5344CB8AC3E}">
        <p14:creationId xmlns:p14="http://schemas.microsoft.com/office/powerpoint/2010/main" val="2662090454"/>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805A1295-3A9E-DF40-8713-916DAAA543C5}"/>
              </a:ext>
            </a:extLst>
          </p:cNvPr>
          <p:cNvPicPr>
            <a:picLocks noChangeAspect="1"/>
          </p:cNvPicPr>
          <p:nvPr/>
        </p:nvPicPr>
        <p:blipFill>
          <a:blip r:embed="rId2"/>
          <a:stretch>
            <a:fillRect/>
          </a:stretch>
        </p:blipFill>
        <p:spPr>
          <a:xfrm>
            <a:off x="655608" y="2162294"/>
            <a:ext cx="14078569" cy="4566310"/>
          </a:xfrm>
          <a:prstGeom prst="rect">
            <a:avLst/>
          </a:prstGeom>
        </p:spPr>
      </p:pic>
    </p:spTree>
    <p:extLst>
      <p:ext uri="{BB962C8B-B14F-4D97-AF65-F5344CB8AC3E}">
        <p14:creationId xmlns:p14="http://schemas.microsoft.com/office/powerpoint/2010/main" val="264138301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6718" y="1336034"/>
            <a:ext cx="11348581" cy="1277914"/>
          </a:xfrm>
          <a:prstGeom prst="rect">
            <a:avLst/>
          </a:prstGeom>
        </p:spPr>
        <p:txBody>
          <a:bodyPr wrap="square">
            <a:spAutoFit/>
          </a:bodyPr>
          <a:lstStyle/>
          <a:p>
            <a:pPr algn="l">
              <a:lnSpc>
                <a:spcPct val="107000"/>
              </a:lnSpc>
            </a:pPr>
            <a:r>
              <a:rPr lang="fr-FR" dirty="0">
                <a:latin typeface="Calibri" panose="020F0502020204030204" pitchFamily="34" charset="0"/>
                <a:ea typeface="Calibri" panose="020F0502020204030204" pitchFamily="34" charset="0"/>
                <a:cs typeface="Times New Roman" panose="02020603050405020304" pitchFamily="18" charset="0"/>
              </a:rPr>
              <a:t>·         S5 - EC 3 et EC 4 : EC 3 TD en jaune = EC 4 TD en jaune 								// EC3 TD en bleu = EC4 TD en bleu</a:t>
            </a:r>
          </a:p>
        </p:txBody>
      </p:sp>
      <p:pic>
        <p:nvPicPr>
          <p:cNvPr id="7" name="Imag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5299" y="5555293"/>
            <a:ext cx="10800000" cy="2849339"/>
          </a:xfrm>
          <a:prstGeom prst="rect">
            <a:avLst/>
          </a:prstGeom>
          <a:noFill/>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5299" y="2866598"/>
            <a:ext cx="10800000" cy="1785257"/>
          </a:xfrm>
          <a:prstGeom prst="rect">
            <a:avLst/>
          </a:prstGeom>
          <a:noFill/>
        </p:spPr>
      </p:pic>
    </p:spTree>
    <p:extLst>
      <p:ext uri="{BB962C8B-B14F-4D97-AF65-F5344CB8AC3E}">
        <p14:creationId xmlns:p14="http://schemas.microsoft.com/office/powerpoint/2010/main" val="2701830871"/>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719FD21-0548-AC4A-8298-8606198A4D9D}"/>
              </a:ext>
            </a:extLst>
          </p:cNvPr>
          <p:cNvPicPr>
            <a:picLocks noChangeAspect="1"/>
          </p:cNvPicPr>
          <p:nvPr/>
        </p:nvPicPr>
        <p:blipFill>
          <a:blip r:embed="rId2"/>
          <a:stretch>
            <a:fillRect/>
          </a:stretch>
        </p:blipFill>
        <p:spPr>
          <a:xfrm>
            <a:off x="1422400" y="3378200"/>
            <a:ext cx="10464800" cy="3302000"/>
          </a:xfrm>
          <a:prstGeom prst="rect">
            <a:avLst/>
          </a:prstGeom>
        </p:spPr>
      </p:pic>
      <p:pic>
        <p:nvPicPr>
          <p:cNvPr id="4" name="Image 3">
            <a:extLst>
              <a:ext uri="{FF2B5EF4-FFF2-40B4-BE49-F238E27FC236}">
                <a16:creationId xmlns:a16="http://schemas.microsoft.com/office/drawing/2014/main" id="{9B241582-A582-1048-9C34-55A900EB87A0}"/>
              </a:ext>
            </a:extLst>
          </p:cNvPr>
          <p:cNvPicPr>
            <a:picLocks noChangeAspect="1"/>
          </p:cNvPicPr>
          <p:nvPr/>
        </p:nvPicPr>
        <p:blipFill>
          <a:blip r:embed="rId3"/>
          <a:stretch>
            <a:fillRect/>
          </a:stretch>
        </p:blipFill>
        <p:spPr>
          <a:xfrm>
            <a:off x="1333500" y="3195129"/>
            <a:ext cx="10213104" cy="2826109"/>
          </a:xfrm>
          <a:prstGeom prst="rect">
            <a:avLst/>
          </a:prstGeom>
        </p:spPr>
      </p:pic>
    </p:spTree>
    <p:extLst>
      <p:ext uri="{BB962C8B-B14F-4D97-AF65-F5344CB8AC3E}">
        <p14:creationId xmlns:p14="http://schemas.microsoft.com/office/powerpoint/2010/main" val="881984396"/>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958954BF-4DCB-744E-9242-F96085242965}"/>
              </a:ext>
            </a:extLst>
          </p:cNvPr>
          <p:cNvSpPr>
            <a:spLocks noGrp="1"/>
          </p:cNvSpPr>
          <p:nvPr>
            <p:ph type="title"/>
          </p:nvPr>
        </p:nvSpPr>
        <p:spPr/>
        <p:txBody>
          <a:bodyPr>
            <a:normAutofit fontScale="90000"/>
          </a:bodyPr>
          <a:lstStyle/>
          <a:p>
            <a:r>
              <a:rPr lang="fr-FR" dirty="0"/>
              <a:t>Conduite de projet à l’international</a:t>
            </a:r>
          </a:p>
        </p:txBody>
      </p:sp>
      <p:sp>
        <p:nvSpPr>
          <p:cNvPr id="4" name="Espace réservé du texte 3">
            <a:extLst>
              <a:ext uri="{FF2B5EF4-FFF2-40B4-BE49-F238E27FC236}">
                <a16:creationId xmlns:a16="http://schemas.microsoft.com/office/drawing/2014/main" id="{D17E1F0A-9E6D-7344-8A94-A2FFD2B1326E}"/>
              </a:ext>
            </a:extLst>
          </p:cNvPr>
          <p:cNvSpPr>
            <a:spLocks noGrp="1"/>
          </p:cNvSpPr>
          <p:nvPr>
            <p:ph type="body" sz="half" idx="1"/>
          </p:nvPr>
        </p:nvSpPr>
        <p:spPr>
          <a:xfrm>
            <a:off x="1215545" y="5409330"/>
            <a:ext cx="10836755" cy="3847404"/>
          </a:xfrm>
        </p:spPr>
        <p:txBody>
          <a:bodyPr>
            <a:normAutofit fontScale="85000" lnSpcReduction="20000"/>
          </a:bodyPr>
          <a:lstStyle/>
          <a:p>
            <a:r>
              <a:rPr lang="fr-FR" dirty="0"/>
              <a:t>S5 UE2 Parcours </a:t>
            </a:r>
            <a:r>
              <a:rPr lang="fr-FR" dirty="0" err="1"/>
              <a:t>Sced</a:t>
            </a:r>
            <a:r>
              <a:rPr lang="fr-FR" dirty="0"/>
              <a:t> EC8 et S6 UE7 Parcours </a:t>
            </a:r>
            <a:r>
              <a:rPr lang="fr-FR" dirty="0" err="1"/>
              <a:t>Sced</a:t>
            </a:r>
            <a:r>
              <a:rPr lang="fr-FR" dirty="0"/>
              <a:t> EC19</a:t>
            </a:r>
          </a:p>
          <a:p>
            <a:r>
              <a:rPr lang="fr-FR" dirty="0"/>
              <a:t>Indications générales valables pour les 3 années :</a:t>
            </a:r>
          </a:p>
          <a:p>
            <a:pPr marL="0" indent="0">
              <a:buNone/>
            </a:pPr>
            <a:r>
              <a:rPr lang="fr-FR" dirty="0"/>
              <a:t>-	S’inscrire ensemble dans un TD : Les étudiants qui ont commencé à travailler un projet en groupe doivent s’inscrire dans le même TD d’un semestre à l’autre et d'une année à l'autre afin d’avancer ensemble sur le projet.</a:t>
            </a:r>
          </a:p>
          <a:p>
            <a:pPr marL="0" indent="0">
              <a:buNone/>
            </a:pPr>
            <a:r>
              <a:rPr lang="fr-FR" dirty="0"/>
              <a:t>-	Dans la mesure du possible conserver le même enseignant d’un semestre à l’autre et d'une année à l'autre</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34550217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6D09EE-73A5-BD41-A58C-56C1CADA7151}"/>
              </a:ext>
            </a:extLst>
          </p:cNvPr>
          <p:cNvSpPr>
            <a:spLocks noGrp="1"/>
          </p:cNvSpPr>
          <p:nvPr>
            <p:ph type="title"/>
          </p:nvPr>
        </p:nvSpPr>
        <p:spPr/>
        <p:txBody>
          <a:bodyPr/>
          <a:lstStyle/>
          <a:p>
            <a:r>
              <a:rPr lang="fr-FR" dirty="0"/>
              <a:t>LES UE</a:t>
            </a:r>
          </a:p>
        </p:txBody>
      </p:sp>
      <p:sp>
        <p:nvSpPr>
          <p:cNvPr id="3" name="Espace réservé du texte 2">
            <a:extLst>
              <a:ext uri="{FF2B5EF4-FFF2-40B4-BE49-F238E27FC236}">
                <a16:creationId xmlns:a16="http://schemas.microsoft.com/office/drawing/2014/main" id="{3D2950CB-CBA3-5841-82BC-FD43CD6C428A}"/>
              </a:ext>
            </a:extLst>
          </p:cNvPr>
          <p:cNvSpPr>
            <a:spLocks noGrp="1"/>
          </p:cNvSpPr>
          <p:nvPr>
            <p:ph type="body" sz="quarter" idx="1"/>
          </p:nvPr>
        </p:nvSpPr>
        <p:spPr/>
        <p:txBody>
          <a:bodyPr/>
          <a:lstStyle/>
          <a:p>
            <a:endParaRPr lang="fr-FR"/>
          </a:p>
        </p:txBody>
      </p:sp>
    </p:spTree>
    <p:extLst>
      <p:ext uri="{BB962C8B-B14F-4D97-AF65-F5344CB8AC3E}">
        <p14:creationId xmlns:p14="http://schemas.microsoft.com/office/powerpoint/2010/main" val="2502131981"/>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hape 164"/>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p:spPr>
        <p:txBody>
          <a:bodyPr lIns="50800" tIns="50800" rIns="50800" bIns="50800" anchor="ctr"/>
          <a:lstStyle/>
          <a:p>
            <a:pPr>
              <a:defRPr sz="2400">
                <a:solidFill>
                  <a:srgbClr val="FFFFFF"/>
                </a:solidFill>
              </a:defRPr>
            </a:pPr>
            <a:endParaRPr/>
          </a:p>
        </p:txBody>
      </p:sp>
      <p:sp>
        <p:nvSpPr>
          <p:cNvPr id="165" name="Shape 165"/>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a:effectLst/>
        </p:spPr>
        <p:txBody>
          <a:bodyPr lIns="50800" tIns="50800" rIns="50800" bIns="50800" anchor="ctr"/>
          <a:lstStyle/>
          <a:p>
            <a:pPr>
              <a:defRPr sz="2400"/>
            </a:pPr>
            <a:endParaRPr/>
          </a:p>
        </p:txBody>
      </p:sp>
      <p:pic>
        <p:nvPicPr>
          <p:cNvPr id="166"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67" name="Shape 167"/>
          <p:cNvSpPr/>
          <p:nvPr/>
        </p:nvSpPr>
        <p:spPr>
          <a:xfrm>
            <a:off x="865335" y="776816"/>
            <a:ext cx="6645670" cy="1038746"/>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a:latin typeface="Arial" charset="0"/>
                <a:ea typeface="Arial" charset="0"/>
                <a:cs typeface="Arial" charset="0"/>
              </a:rPr>
              <a:t>Déroulement de la réunion</a:t>
            </a:r>
            <a:endParaRPr dirty="0">
              <a:latin typeface="Arial" charset="0"/>
              <a:ea typeface="Arial" charset="0"/>
              <a:cs typeface="Arial" charset="0"/>
            </a:endParaRPr>
          </a:p>
          <a:p>
            <a:pPr algn="l">
              <a:lnSpc>
                <a:spcPts val="2700"/>
              </a:lnSpc>
              <a:defRPr sz="4900">
                <a:solidFill>
                  <a:srgbClr val="D8232A"/>
                </a:solidFill>
                <a:latin typeface="Averta"/>
                <a:ea typeface="Averta"/>
                <a:cs typeface="Averta"/>
                <a:sym typeface="Averta"/>
              </a:defRPr>
            </a:pPr>
            <a:r>
              <a:rPr dirty="0"/>
              <a:t>_</a:t>
            </a:r>
          </a:p>
        </p:txBody>
      </p:sp>
      <p:grpSp>
        <p:nvGrpSpPr>
          <p:cNvPr id="170" name="Group 170"/>
          <p:cNvGrpSpPr/>
          <p:nvPr/>
        </p:nvGrpSpPr>
        <p:grpSpPr>
          <a:xfrm>
            <a:off x="868395" y="2866528"/>
            <a:ext cx="549210" cy="549210"/>
            <a:chOff x="0" y="0"/>
            <a:chExt cx="549208" cy="549208"/>
          </a:xfrm>
        </p:grpSpPr>
        <p:sp>
          <p:nvSpPr>
            <p:cNvPr id="168" name="Shape 168"/>
            <p:cNvSpPr/>
            <p:nvPr/>
          </p:nvSpPr>
          <p:spPr>
            <a:xfrm>
              <a:off x="0" y="0"/>
              <a:ext cx="549209" cy="549209"/>
            </a:xfrm>
            <a:prstGeom prst="rect">
              <a:avLst/>
            </a:prstGeom>
            <a:solidFill>
              <a:srgbClr val="D8232A"/>
            </a:solidFill>
            <a:ln w="12700" cap="flat">
              <a:noFill/>
              <a:miter lim="400000"/>
            </a:ln>
            <a:effectLst/>
          </p:spPr>
          <p:txBody>
            <a:bodyPr wrap="square" lIns="50800" tIns="50800" rIns="50800" bIns="50800" numCol="1" anchor="ctr">
              <a:noAutofit/>
            </a:bodyPr>
            <a:lstStyle/>
            <a:p>
              <a:pPr>
                <a:defRPr sz="2400">
                  <a:solidFill>
                    <a:srgbClr val="FFFFFF"/>
                  </a:solidFill>
                </a:defRPr>
              </a:pPr>
              <a:endParaRPr/>
            </a:p>
          </p:txBody>
        </p:sp>
        <p:sp>
          <p:nvSpPr>
            <p:cNvPr id="169" name="Shape 169"/>
            <p:cNvSpPr/>
            <p:nvPr/>
          </p:nvSpPr>
          <p:spPr>
            <a:xfrm>
              <a:off x="91504" y="0"/>
              <a:ext cx="366201" cy="549209"/>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noAutofit/>
            </a:bodyPr>
            <a:lstStyle>
              <a:lvl1pPr>
                <a:defRPr sz="2300" b="1">
                  <a:solidFill>
                    <a:srgbClr val="FFFFFF"/>
                  </a:solidFill>
                  <a:latin typeface="Averta-Semibold"/>
                  <a:ea typeface="Averta-Semibold"/>
                  <a:cs typeface="Averta-Semibold"/>
                  <a:sym typeface="Averta-Semibold"/>
                </a:defRPr>
              </a:lvl1pPr>
            </a:lstStyle>
            <a:p>
              <a:r>
                <a:rPr b="0" dirty="0">
                  <a:latin typeface="Arial" charset="0"/>
                  <a:ea typeface="Arial" charset="0"/>
                  <a:cs typeface="Arial" charset="0"/>
                </a:rPr>
                <a:t>A</a:t>
              </a:r>
            </a:p>
          </p:txBody>
        </p:sp>
      </p:grpSp>
      <p:sp>
        <p:nvSpPr>
          <p:cNvPr id="171" name="Shape 171"/>
          <p:cNvSpPr/>
          <p:nvPr/>
        </p:nvSpPr>
        <p:spPr>
          <a:xfrm>
            <a:off x="1567113" y="2883768"/>
            <a:ext cx="5943892" cy="595035"/>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spAutoFit/>
          </a:bodyPr>
          <a:lstStyle/>
          <a:p>
            <a:pPr algn="l">
              <a:defRPr sz="2500">
                <a:solidFill>
                  <a:srgbClr val="D8232A"/>
                </a:solidFill>
                <a:latin typeface="Averta"/>
                <a:ea typeface="Averta"/>
                <a:cs typeface="Averta"/>
                <a:sym typeface="Averta"/>
              </a:defRPr>
            </a:pPr>
            <a:r>
              <a:rPr lang="fr-FR" sz="3200" dirty="0">
                <a:latin typeface="Arial" charset="0"/>
                <a:ea typeface="Arial" charset="0"/>
                <a:cs typeface="Arial" charset="0"/>
              </a:rPr>
              <a:t>Accueil</a:t>
            </a:r>
            <a:endParaRPr sz="3200" dirty="0">
              <a:latin typeface="Arial" charset="0"/>
              <a:ea typeface="Arial" charset="0"/>
              <a:cs typeface="Arial" charset="0"/>
            </a:endParaRPr>
          </a:p>
        </p:txBody>
      </p:sp>
      <p:grpSp>
        <p:nvGrpSpPr>
          <p:cNvPr id="174" name="Group 174"/>
          <p:cNvGrpSpPr/>
          <p:nvPr/>
        </p:nvGrpSpPr>
        <p:grpSpPr>
          <a:xfrm>
            <a:off x="840066" y="4130302"/>
            <a:ext cx="549210" cy="549210"/>
            <a:chOff x="0" y="0"/>
            <a:chExt cx="549208" cy="549208"/>
          </a:xfrm>
        </p:grpSpPr>
        <p:sp>
          <p:nvSpPr>
            <p:cNvPr id="172" name="Shape 172"/>
            <p:cNvSpPr/>
            <p:nvPr/>
          </p:nvSpPr>
          <p:spPr>
            <a:xfrm>
              <a:off x="0" y="0"/>
              <a:ext cx="549209" cy="549209"/>
            </a:xfrm>
            <a:prstGeom prst="rect">
              <a:avLst/>
            </a:prstGeom>
            <a:solidFill>
              <a:srgbClr val="D8232A"/>
            </a:solidFill>
            <a:ln w="12700" cap="flat">
              <a:noFill/>
              <a:miter lim="400000"/>
            </a:ln>
            <a:effectLst/>
          </p:spPr>
          <p:txBody>
            <a:bodyPr wrap="square" lIns="50800" tIns="50800" rIns="50800" bIns="50800" numCol="1" anchor="ctr">
              <a:noAutofit/>
            </a:bodyPr>
            <a:lstStyle/>
            <a:p>
              <a:pPr>
                <a:defRPr sz="2400">
                  <a:solidFill>
                    <a:srgbClr val="FFFFFF"/>
                  </a:solidFill>
                </a:defRPr>
              </a:pPr>
              <a:endParaRPr/>
            </a:p>
          </p:txBody>
        </p:sp>
        <p:sp>
          <p:nvSpPr>
            <p:cNvPr id="173" name="Shape 173"/>
            <p:cNvSpPr/>
            <p:nvPr/>
          </p:nvSpPr>
          <p:spPr>
            <a:xfrm>
              <a:off x="91504" y="0"/>
              <a:ext cx="366201" cy="549209"/>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noAutofit/>
            </a:bodyPr>
            <a:lstStyle>
              <a:lvl1pPr>
                <a:defRPr sz="2300" b="1">
                  <a:solidFill>
                    <a:srgbClr val="FFFFFF"/>
                  </a:solidFill>
                  <a:latin typeface="Averta-Semibold"/>
                  <a:ea typeface="Averta-Semibold"/>
                  <a:cs typeface="Averta-Semibold"/>
                  <a:sym typeface="Averta-Semibold"/>
                </a:defRPr>
              </a:lvl1pPr>
            </a:lstStyle>
            <a:p>
              <a:r>
                <a:rPr b="0" dirty="0">
                  <a:latin typeface="Arial" charset="0"/>
                  <a:ea typeface="Arial" charset="0"/>
                  <a:cs typeface="Arial" charset="0"/>
                </a:rPr>
                <a:t>B</a:t>
              </a:r>
            </a:p>
          </p:txBody>
        </p:sp>
      </p:grpSp>
      <p:sp>
        <p:nvSpPr>
          <p:cNvPr id="175" name="Shape 175"/>
          <p:cNvSpPr/>
          <p:nvPr/>
        </p:nvSpPr>
        <p:spPr>
          <a:xfrm>
            <a:off x="1567112" y="3712053"/>
            <a:ext cx="9294176" cy="108747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p>
            <a:pPr algn="l">
              <a:defRPr sz="2500">
                <a:solidFill>
                  <a:srgbClr val="D8232A"/>
                </a:solidFill>
                <a:latin typeface="Averta"/>
                <a:ea typeface="Averta"/>
                <a:cs typeface="Averta"/>
                <a:sym typeface="Averta"/>
              </a:defRPr>
            </a:pPr>
            <a:r>
              <a:rPr lang="fr-FR" sz="3200" dirty="0">
                <a:latin typeface="Arial" charset="0"/>
                <a:ea typeface="Arial" charset="0"/>
                <a:cs typeface="Arial" charset="0"/>
              </a:rPr>
              <a:t>Informations générales sur l’inscription pédagogique et l’organisation de la L3</a:t>
            </a:r>
            <a:endParaRPr sz="3200" dirty="0">
              <a:latin typeface="Arial" charset="0"/>
              <a:ea typeface="Arial" charset="0"/>
              <a:cs typeface="Arial" charset="0"/>
            </a:endParaRPr>
          </a:p>
        </p:txBody>
      </p:sp>
      <p:grpSp>
        <p:nvGrpSpPr>
          <p:cNvPr id="14" name="Group 174"/>
          <p:cNvGrpSpPr/>
          <p:nvPr/>
        </p:nvGrpSpPr>
        <p:grpSpPr>
          <a:xfrm>
            <a:off x="840066" y="5148498"/>
            <a:ext cx="549210" cy="549210"/>
            <a:chOff x="0" y="0"/>
            <a:chExt cx="549208" cy="549208"/>
          </a:xfrm>
        </p:grpSpPr>
        <p:sp>
          <p:nvSpPr>
            <p:cNvPr id="15" name="Shape 172"/>
            <p:cNvSpPr/>
            <p:nvPr/>
          </p:nvSpPr>
          <p:spPr>
            <a:xfrm>
              <a:off x="0" y="0"/>
              <a:ext cx="549209" cy="549209"/>
            </a:xfrm>
            <a:prstGeom prst="rect">
              <a:avLst/>
            </a:prstGeom>
            <a:solidFill>
              <a:srgbClr val="D8232A"/>
            </a:solidFill>
            <a:ln w="12700" cap="flat">
              <a:noFill/>
              <a:miter lim="400000"/>
            </a:ln>
            <a:effectLst/>
          </p:spPr>
          <p:txBody>
            <a:bodyPr wrap="square" lIns="50800" tIns="50800" rIns="50800" bIns="50800" numCol="1" anchor="ctr">
              <a:noAutofit/>
            </a:bodyPr>
            <a:lstStyle/>
            <a:p>
              <a:pPr>
                <a:defRPr sz="2400">
                  <a:solidFill>
                    <a:srgbClr val="FFFFFF"/>
                  </a:solidFill>
                </a:defRPr>
              </a:pPr>
              <a:endParaRPr/>
            </a:p>
          </p:txBody>
        </p:sp>
        <p:sp>
          <p:nvSpPr>
            <p:cNvPr id="16" name="Shape 173"/>
            <p:cNvSpPr/>
            <p:nvPr/>
          </p:nvSpPr>
          <p:spPr>
            <a:xfrm>
              <a:off x="91504" y="0"/>
              <a:ext cx="366201" cy="549209"/>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noAutofit/>
            </a:bodyPr>
            <a:lstStyle>
              <a:lvl1pPr>
                <a:defRPr sz="2300" b="1">
                  <a:solidFill>
                    <a:srgbClr val="FFFFFF"/>
                  </a:solidFill>
                  <a:latin typeface="Averta-Semibold"/>
                  <a:ea typeface="Averta-Semibold"/>
                  <a:cs typeface="Averta-Semibold"/>
                  <a:sym typeface="Averta-Semibold"/>
                </a:defRPr>
              </a:lvl1pPr>
            </a:lstStyle>
            <a:p>
              <a:r>
                <a:rPr lang="fr-FR" b="0" dirty="0">
                  <a:latin typeface="Arial" charset="0"/>
                  <a:ea typeface="Arial" charset="0"/>
                  <a:cs typeface="Arial" charset="0"/>
                </a:rPr>
                <a:t>C</a:t>
              </a:r>
              <a:endParaRPr b="0" dirty="0">
                <a:latin typeface="Arial" charset="0"/>
                <a:ea typeface="Arial" charset="0"/>
                <a:cs typeface="Arial" charset="0"/>
              </a:endParaRPr>
            </a:p>
          </p:txBody>
        </p:sp>
      </p:grpSp>
      <p:grpSp>
        <p:nvGrpSpPr>
          <p:cNvPr id="17" name="Group 174"/>
          <p:cNvGrpSpPr/>
          <p:nvPr/>
        </p:nvGrpSpPr>
        <p:grpSpPr>
          <a:xfrm>
            <a:off x="840066" y="6126025"/>
            <a:ext cx="549210" cy="549210"/>
            <a:chOff x="0" y="0"/>
            <a:chExt cx="549208" cy="549208"/>
          </a:xfrm>
        </p:grpSpPr>
        <p:sp>
          <p:nvSpPr>
            <p:cNvPr id="18" name="Shape 172"/>
            <p:cNvSpPr/>
            <p:nvPr/>
          </p:nvSpPr>
          <p:spPr>
            <a:xfrm>
              <a:off x="0" y="0"/>
              <a:ext cx="549209" cy="549209"/>
            </a:xfrm>
            <a:prstGeom prst="rect">
              <a:avLst/>
            </a:prstGeom>
            <a:solidFill>
              <a:srgbClr val="D8232A"/>
            </a:solidFill>
            <a:ln w="12700" cap="flat">
              <a:noFill/>
              <a:miter lim="400000"/>
            </a:ln>
            <a:effectLst/>
          </p:spPr>
          <p:txBody>
            <a:bodyPr wrap="square" lIns="50800" tIns="50800" rIns="50800" bIns="50800" numCol="1" anchor="ctr">
              <a:noAutofit/>
            </a:bodyPr>
            <a:lstStyle/>
            <a:p>
              <a:pPr>
                <a:defRPr sz="2400">
                  <a:solidFill>
                    <a:srgbClr val="FFFFFF"/>
                  </a:solidFill>
                </a:defRPr>
              </a:pPr>
              <a:endParaRPr/>
            </a:p>
          </p:txBody>
        </p:sp>
        <p:sp>
          <p:nvSpPr>
            <p:cNvPr id="19" name="Shape 173"/>
            <p:cNvSpPr/>
            <p:nvPr/>
          </p:nvSpPr>
          <p:spPr>
            <a:xfrm>
              <a:off x="91504" y="0"/>
              <a:ext cx="366201" cy="549209"/>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50800" tIns="50800" rIns="50800" bIns="50800" numCol="1" anchor="ctr">
              <a:noAutofit/>
            </a:bodyPr>
            <a:lstStyle>
              <a:lvl1pPr>
                <a:defRPr sz="2300" b="1">
                  <a:solidFill>
                    <a:srgbClr val="FFFFFF"/>
                  </a:solidFill>
                  <a:latin typeface="Averta-Semibold"/>
                  <a:ea typeface="Averta-Semibold"/>
                  <a:cs typeface="Averta-Semibold"/>
                  <a:sym typeface="Averta-Semibold"/>
                </a:defRPr>
              </a:lvl1pPr>
            </a:lstStyle>
            <a:p>
              <a:r>
                <a:rPr lang="fr-FR" b="0" dirty="0">
                  <a:latin typeface="Arial" charset="0"/>
                  <a:ea typeface="Arial" charset="0"/>
                  <a:cs typeface="Arial" charset="0"/>
                </a:rPr>
                <a:t>D</a:t>
              </a:r>
              <a:endParaRPr b="0" dirty="0">
                <a:latin typeface="Arial" charset="0"/>
                <a:ea typeface="Arial" charset="0"/>
                <a:cs typeface="Arial" charset="0"/>
              </a:endParaRPr>
            </a:p>
          </p:txBody>
        </p:sp>
      </p:grpSp>
      <p:sp>
        <p:nvSpPr>
          <p:cNvPr id="20" name="Shape 175"/>
          <p:cNvSpPr/>
          <p:nvPr/>
        </p:nvSpPr>
        <p:spPr>
          <a:xfrm>
            <a:off x="1567110" y="5214081"/>
            <a:ext cx="7420773" cy="595035"/>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p>
            <a:pPr algn="l">
              <a:defRPr sz="2500">
                <a:solidFill>
                  <a:srgbClr val="D8232A"/>
                </a:solidFill>
                <a:latin typeface="Averta"/>
                <a:ea typeface="Averta"/>
                <a:cs typeface="Averta"/>
                <a:sym typeface="Averta"/>
              </a:defRPr>
            </a:pPr>
            <a:r>
              <a:rPr lang="fr-FR" sz="3200" dirty="0">
                <a:latin typeface="Arial" charset="0"/>
                <a:ea typeface="Arial" charset="0"/>
                <a:cs typeface="Arial" charset="0"/>
              </a:rPr>
              <a:t>Calendrier universitaire</a:t>
            </a:r>
            <a:endParaRPr sz="3200" dirty="0">
              <a:latin typeface="Arial" charset="0"/>
              <a:ea typeface="Arial" charset="0"/>
              <a:cs typeface="Arial" charset="0"/>
            </a:endParaRPr>
          </a:p>
        </p:txBody>
      </p:sp>
      <p:sp>
        <p:nvSpPr>
          <p:cNvPr id="21" name="Shape 175"/>
          <p:cNvSpPr/>
          <p:nvPr/>
        </p:nvSpPr>
        <p:spPr>
          <a:xfrm>
            <a:off x="1567111" y="6167894"/>
            <a:ext cx="6612429" cy="595035"/>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p>
            <a:pPr algn="l">
              <a:defRPr sz="2500">
                <a:solidFill>
                  <a:srgbClr val="D8232A"/>
                </a:solidFill>
                <a:latin typeface="Averta"/>
                <a:ea typeface="Averta"/>
                <a:cs typeface="Averta"/>
                <a:sym typeface="Averta"/>
              </a:defRPr>
            </a:pPr>
            <a:r>
              <a:rPr lang="fr-FR" sz="3200" dirty="0">
                <a:latin typeface="Arial" charset="0"/>
                <a:ea typeface="Arial" charset="0"/>
                <a:cs typeface="Arial" charset="0"/>
              </a:rPr>
              <a:t>Questions diverses </a:t>
            </a:r>
            <a:endParaRPr sz="3200" dirty="0">
              <a:latin typeface="Arial" charset="0"/>
              <a:ea typeface="Arial" charset="0"/>
              <a:cs typeface="Arial"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FF653A-ABE3-4245-8662-5A504E3D8239}"/>
              </a:ext>
            </a:extLst>
          </p:cNvPr>
          <p:cNvSpPr>
            <a:spLocks noGrp="1"/>
          </p:cNvSpPr>
          <p:nvPr>
            <p:ph type="title"/>
          </p:nvPr>
        </p:nvSpPr>
        <p:spPr>
          <a:xfrm>
            <a:off x="601249" y="3225800"/>
            <a:ext cx="11837096" cy="3302000"/>
          </a:xfrm>
        </p:spPr>
        <p:txBody>
          <a:bodyPr>
            <a:normAutofit/>
          </a:bodyPr>
          <a:lstStyle/>
          <a:p>
            <a:r>
              <a:rPr lang="fr-FR" dirty="0"/>
              <a:t>UE 1 – UE fondamentale</a:t>
            </a:r>
            <a:br>
              <a:rPr lang="fr-FR" dirty="0"/>
            </a:br>
            <a:r>
              <a:rPr lang="fr-FR" sz="4400" dirty="0"/>
              <a:t>(moyenne de 10/20 obligatoire)</a:t>
            </a:r>
          </a:p>
        </p:txBody>
      </p:sp>
    </p:spTree>
    <p:extLst>
      <p:ext uri="{BB962C8B-B14F-4D97-AF65-F5344CB8AC3E}">
        <p14:creationId xmlns:p14="http://schemas.microsoft.com/office/powerpoint/2010/main" val="185629907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2687" y="808037"/>
            <a:ext cx="10639425" cy="8137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2610580"/>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FFC714-FF56-3441-9876-F3D0C3FE955A}"/>
              </a:ext>
            </a:extLst>
          </p:cNvPr>
          <p:cNvSpPr>
            <a:spLocks noGrp="1"/>
          </p:cNvSpPr>
          <p:nvPr>
            <p:ph type="title"/>
          </p:nvPr>
        </p:nvSpPr>
        <p:spPr/>
        <p:txBody>
          <a:bodyPr/>
          <a:lstStyle/>
          <a:p>
            <a:endParaRPr lang="fr-FR"/>
          </a:p>
        </p:txBody>
      </p:sp>
      <p:sp>
        <p:nvSpPr>
          <p:cNvPr id="4" name="ZoneTexte 3">
            <a:extLst>
              <a:ext uri="{FF2B5EF4-FFF2-40B4-BE49-F238E27FC236}">
                <a16:creationId xmlns:a16="http://schemas.microsoft.com/office/drawing/2014/main" id="{68F9EC28-5CE0-1249-A3FD-EEEDD35FCFA7}"/>
              </a:ext>
            </a:extLst>
          </p:cNvPr>
          <p:cNvSpPr txBox="1"/>
          <p:nvPr/>
        </p:nvSpPr>
        <p:spPr>
          <a:xfrm>
            <a:off x="1973427" y="2353142"/>
            <a:ext cx="7213600" cy="44114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584200" rtl="0" fontAlgn="auto" latinLnBrk="0" hangingPunct="0">
              <a:lnSpc>
                <a:spcPct val="100000"/>
              </a:lnSpc>
              <a:spcBef>
                <a:spcPts val="0"/>
              </a:spcBef>
              <a:spcAft>
                <a:spcPts val="0"/>
              </a:spcAft>
              <a:buClrTx/>
              <a:buSzTx/>
              <a:buFontTx/>
              <a:buNone/>
              <a:tabLst/>
            </a:pPr>
            <a:r>
              <a:rPr kumimoji="0" lang="fr-FR" sz="4000" b="1" i="0" u="none" strike="noStrike" cap="none" spc="0" normalizeH="0" baseline="0" dirty="0">
                <a:ln>
                  <a:noFill/>
                </a:ln>
                <a:solidFill>
                  <a:srgbClr val="000000"/>
                </a:solidFill>
                <a:effectLst/>
                <a:uFillTx/>
                <a:latin typeface="+mn-lt"/>
                <a:ea typeface="+mn-ea"/>
                <a:cs typeface="+mn-cs"/>
                <a:sym typeface="Helvetica Light"/>
              </a:rPr>
              <a:t>POUR EC 2 :</a:t>
            </a:r>
          </a:p>
          <a:p>
            <a:pPr marL="0" marR="0" indent="0" algn="ctr" defTabSz="584200" rtl="0" fontAlgn="auto" latinLnBrk="0" hangingPunct="0">
              <a:lnSpc>
                <a:spcPct val="100000"/>
              </a:lnSpc>
              <a:spcBef>
                <a:spcPts val="0"/>
              </a:spcBef>
              <a:spcAft>
                <a:spcPts val="0"/>
              </a:spcAft>
              <a:buClrTx/>
              <a:buSzTx/>
              <a:buFontTx/>
              <a:buNone/>
              <a:tabLst/>
            </a:pPr>
            <a:endParaRPr lang="fr-FR" sz="4000" b="1" dirty="0"/>
          </a:p>
          <a:p>
            <a:pPr marL="0" marR="0" indent="0" algn="ctr" defTabSz="584200" rtl="0" fontAlgn="auto" latinLnBrk="0" hangingPunct="0">
              <a:lnSpc>
                <a:spcPct val="100000"/>
              </a:lnSpc>
              <a:spcBef>
                <a:spcPts val="0"/>
              </a:spcBef>
              <a:spcAft>
                <a:spcPts val="0"/>
              </a:spcAft>
              <a:buClrTx/>
              <a:buSzTx/>
              <a:buFontTx/>
              <a:buNone/>
              <a:tabLst/>
            </a:pPr>
            <a:r>
              <a:rPr kumimoji="0" lang="fr-FR" sz="4000" b="1" i="0" u="none" strike="noStrike" cap="none" spc="0" normalizeH="0" baseline="0" dirty="0">
                <a:ln>
                  <a:noFill/>
                </a:ln>
                <a:solidFill>
                  <a:srgbClr val="000000"/>
                </a:solidFill>
                <a:effectLst/>
                <a:uFillTx/>
                <a:latin typeface="+mn-lt"/>
                <a:ea typeface="+mn-ea"/>
                <a:cs typeface="+mn-cs"/>
                <a:sym typeface="Helvetica Light"/>
              </a:rPr>
              <a:t>Olivier Brito : Education et pauvreté</a:t>
            </a:r>
          </a:p>
          <a:p>
            <a:pPr marL="0" marR="0" indent="0" algn="ctr" defTabSz="584200" rtl="0" fontAlgn="auto" latinLnBrk="0" hangingPunct="0">
              <a:lnSpc>
                <a:spcPct val="100000"/>
              </a:lnSpc>
              <a:spcBef>
                <a:spcPts val="0"/>
              </a:spcBef>
              <a:spcAft>
                <a:spcPts val="0"/>
              </a:spcAft>
              <a:buClrTx/>
              <a:buSzTx/>
              <a:buFontTx/>
              <a:buNone/>
              <a:tabLst/>
            </a:pPr>
            <a:r>
              <a:rPr kumimoji="0" lang="fr-FR" sz="4000" b="1" i="0" u="none" strike="noStrike" cap="none" spc="0" normalizeH="0" baseline="0" dirty="0">
                <a:ln>
                  <a:noFill/>
                </a:ln>
                <a:solidFill>
                  <a:srgbClr val="000000"/>
                </a:solidFill>
                <a:effectLst/>
                <a:uFillTx/>
                <a:latin typeface="+mn-lt"/>
                <a:ea typeface="+mn-ea"/>
                <a:cs typeface="+mn-cs"/>
                <a:sym typeface="Helvetica Light"/>
              </a:rPr>
              <a:t>Laurence Croix : </a:t>
            </a:r>
          </a:p>
          <a:p>
            <a:pPr marL="0" marR="0" indent="0" algn="ctr" defTabSz="584200" rtl="0" fontAlgn="auto" latinLnBrk="0" hangingPunct="0">
              <a:lnSpc>
                <a:spcPct val="100000"/>
              </a:lnSpc>
              <a:spcBef>
                <a:spcPts val="0"/>
              </a:spcBef>
              <a:spcAft>
                <a:spcPts val="0"/>
              </a:spcAft>
              <a:buClrTx/>
              <a:buSzTx/>
              <a:buFontTx/>
              <a:buNone/>
              <a:tabLst/>
            </a:pPr>
            <a:r>
              <a:rPr lang="fr-FR" sz="4000" b="1" dirty="0"/>
              <a:t>Education, droit, justice, politique</a:t>
            </a:r>
            <a:endParaRPr kumimoji="0" lang="fr-FR" sz="4000" b="1" i="0" u="none" strike="noStrike" cap="none" spc="0" normalizeH="0" baseline="0" dirty="0">
              <a:ln>
                <a:noFill/>
              </a:ln>
              <a:solidFill>
                <a:srgbClr val="000000"/>
              </a:solidFill>
              <a:effectLst/>
              <a:uFillTx/>
              <a:latin typeface="+mn-lt"/>
              <a:ea typeface="+mn-ea"/>
              <a:cs typeface="+mn-cs"/>
              <a:sym typeface="Helvetica Light"/>
            </a:endParaRPr>
          </a:p>
        </p:txBody>
      </p:sp>
    </p:spTree>
    <p:extLst>
      <p:ext uri="{BB962C8B-B14F-4D97-AF65-F5344CB8AC3E}">
        <p14:creationId xmlns:p14="http://schemas.microsoft.com/office/powerpoint/2010/main" val="27235039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xit" presetSubtype="1" fill="hold" grpId="1" nodeType="clickEffect">
                                  <p:stCondLst>
                                    <p:cond delay="0"/>
                                  </p:stCondLst>
                                  <p:childTnLst>
                                    <p:animEffect transition="out" filter="wheel(1)">
                                      <p:cBhvr>
                                        <p:cTn id="11" dur="2000"/>
                                        <p:tgtEl>
                                          <p:spTgt spid="4"/>
                                        </p:tgtEl>
                                      </p:cBhvr>
                                    </p:animEffect>
                                    <p:set>
                                      <p:cBhvr>
                                        <p:cTn id="12"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9B98DB-92D1-A540-BEA2-E02EDF504BC9}"/>
              </a:ext>
            </a:extLst>
          </p:cNvPr>
          <p:cNvSpPr>
            <a:spLocks noGrp="1"/>
          </p:cNvSpPr>
          <p:nvPr>
            <p:ph type="title"/>
          </p:nvPr>
        </p:nvSpPr>
        <p:spPr/>
        <p:txBody>
          <a:bodyPr>
            <a:normAutofit fontScale="90000"/>
          </a:bodyPr>
          <a:lstStyle/>
          <a:p>
            <a:r>
              <a:rPr lang="fr-FR" dirty="0"/>
              <a:t>Pour l’UE 2: choisir entre  SUFOM OU SDE</a:t>
            </a:r>
          </a:p>
        </p:txBody>
      </p:sp>
    </p:spTree>
    <p:extLst>
      <p:ext uri="{BB962C8B-B14F-4D97-AF65-F5344CB8AC3E}">
        <p14:creationId xmlns:p14="http://schemas.microsoft.com/office/powerpoint/2010/main" val="3848005923"/>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B224BB-86FA-5D4F-94ED-7176DC1A6B59}"/>
              </a:ext>
            </a:extLst>
          </p:cNvPr>
          <p:cNvSpPr>
            <a:spLocks noGrp="1"/>
          </p:cNvSpPr>
          <p:nvPr>
            <p:ph type="title"/>
          </p:nvPr>
        </p:nvSpPr>
        <p:spPr/>
        <p:txBody>
          <a:bodyPr/>
          <a:lstStyle/>
          <a:p>
            <a:r>
              <a:rPr lang="fr-FR" dirty="0"/>
              <a:t>SDE</a:t>
            </a:r>
          </a:p>
        </p:txBody>
      </p:sp>
    </p:spTree>
    <p:extLst>
      <p:ext uri="{BB962C8B-B14F-4D97-AF65-F5344CB8AC3E}">
        <p14:creationId xmlns:p14="http://schemas.microsoft.com/office/powerpoint/2010/main" val="69975725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037" y="1189037"/>
            <a:ext cx="10626725" cy="737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6803334"/>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4DD42B-5761-244E-BB2F-03623B7E40C3}"/>
              </a:ext>
            </a:extLst>
          </p:cNvPr>
          <p:cNvSpPr>
            <a:spLocks noGrp="1"/>
          </p:cNvSpPr>
          <p:nvPr>
            <p:ph type="title"/>
          </p:nvPr>
        </p:nvSpPr>
        <p:spPr/>
        <p:txBody>
          <a:bodyPr/>
          <a:lstStyle/>
          <a:p>
            <a:r>
              <a:rPr lang="fr-FR" dirty="0"/>
              <a:t>SUFOM</a:t>
            </a:r>
          </a:p>
        </p:txBody>
      </p:sp>
    </p:spTree>
    <p:extLst>
      <p:ext uri="{BB962C8B-B14F-4D97-AF65-F5344CB8AC3E}">
        <p14:creationId xmlns:p14="http://schemas.microsoft.com/office/powerpoint/2010/main" val="1816993056"/>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54B1E14-6057-794F-8492-247ABB5EDA42}"/>
              </a:ext>
            </a:extLst>
          </p:cNvPr>
          <p:cNvSpPr txBox="1"/>
          <p:nvPr/>
        </p:nvSpPr>
        <p:spPr>
          <a:xfrm>
            <a:off x="143435" y="-131613"/>
            <a:ext cx="12432697" cy="964366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u="sng" dirty="0">
                <a:latin typeface="Calibri" panose="020F0502020204030204" pitchFamily="34" charset="0"/>
                <a:cs typeface="Calibri" panose="020F0502020204030204" pitchFamily="34" charset="0"/>
              </a:rPr>
              <a:t>UE 2 / UE 7 :  Métiers de l’enseignement : SUFOM</a:t>
            </a:r>
          </a:p>
          <a:p>
            <a:pPr marL="0" marR="0" indent="0" algn="l" defTabSz="584200" rtl="0" fontAlgn="auto" latinLnBrk="0" hangingPunct="0">
              <a:lnSpc>
                <a:spcPct val="100000"/>
              </a:lnSpc>
              <a:spcBef>
                <a:spcPts val="0"/>
              </a:spcBef>
              <a:spcAft>
                <a:spcPts val="0"/>
              </a:spcAft>
              <a:buClrTx/>
              <a:buSzTx/>
              <a:buFontTx/>
              <a:buNone/>
              <a:tabLst/>
            </a:pPr>
            <a:endParaRPr kumimoji="0" lang="fr-FR" sz="2000" b="0" i="0" u="none" strike="noStrike" cap="none" spc="0" normalizeH="0" baseline="0" dirty="0">
              <a:ln>
                <a:noFill/>
              </a:ln>
              <a:solidFill>
                <a:srgbClr val="000000"/>
              </a:solidFill>
              <a:effectLst/>
              <a:uFillTx/>
              <a:latin typeface="Calibri" panose="020F0502020204030204" pitchFamily="34" charset="0"/>
              <a:cs typeface="Calibri" panose="020F0502020204030204" pitchFamily="34" charset="0"/>
              <a:sym typeface="Helvetica Light"/>
            </a:endParaRPr>
          </a:p>
          <a:p>
            <a:pPr algn="l"/>
            <a:endParaRPr lang="fr-FR" sz="2000" dirty="0">
              <a:latin typeface="Calibri" panose="020F0502020204030204" pitchFamily="34" charset="0"/>
              <a:cs typeface="Calibri" panose="020F0502020204030204" pitchFamily="34" charset="0"/>
            </a:endParaRPr>
          </a:p>
          <a:p>
            <a:pPr algn="l"/>
            <a:r>
              <a:rPr lang="fr-FR" sz="2400" dirty="0">
                <a:latin typeface="Calibri" panose="020F0502020204030204" pitchFamily="34" charset="0"/>
                <a:cs typeface="Calibri" panose="020F0502020204030204" pitchFamily="34" charset="0"/>
              </a:rPr>
              <a:t>Pour les étudiants qui choisiront l'itinéraire Enseignement, ils devront ensuite </a:t>
            </a:r>
            <a:r>
              <a:rPr lang="fr-FR" sz="2400" u="sng" dirty="0">
                <a:latin typeface="Calibri" panose="020F0502020204030204" pitchFamily="34" charset="0"/>
                <a:cs typeface="Calibri" panose="020F0502020204030204" pitchFamily="34" charset="0"/>
              </a:rPr>
              <a:t>obligatoirement </a:t>
            </a:r>
            <a:r>
              <a:rPr lang="fr-FR" sz="2400" dirty="0">
                <a:latin typeface="Calibri" panose="020F0502020204030204" pitchFamily="34" charset="0"/>
                <a:cs typeface="Calibri" panose="020F0502020204030204" pitchFamily="34" charset="0"/>
              </a:rPr>
              <a:t>s'inscrire au </a:t>
            </a:r>
            <a:r>
              <a:rPr lang="fr-FR" sz="2400" dirty="0" err="1">
                <a:latin typeface="Calibri" panose="020F0502020204030204" pitchFamily="34" charset="0"/>
                <a:cs typeface="Calibri" panose="020F0502020204030204" pitchFamily="34" charset="0"/>
              </a:rPr>
              <a:t>Sufom</a:t>
            </a:r>
            <a:r>
              <a:rPr lang="fr-FR" sz="2400" dirty="0">
                <a:latin typeface="Calibri" panose="020F0502020204030204" pitchFamily="34" charset="0"/>
                <a:cs typeface="Calibri" panose="020F0502020204030204" pitchFamily="34" charset="0"/>
              </a:rPr>
              <a:t> dans les EC et/ou TD.</a:t>
            </a:r>
          </a:p>
          <a:p>
            <a:pPr algn="l"/>
            <a:endParaRPr lang="fr-FR" sz="2400" dirty="0">
              <a:latin typeface="Calibri" panose="020F0502020204030204" pitchFamily="34" charset="0"/>
              <a:cs typeface="Calibri" panose="020F0502020204030204" pitchFamily="34" charset="0"/>
            </a:endParaRPr>
          </a:p>
          <a:p>
            <a:pPr algn="just"/>
            <a:r>
              <a:rPr lang="fr-FR" sz="2400" i="0" u="none" strike="noStrike" dirty="0">
                <a:solidFill>
                  <a:srgbClr val="333333"/>
                </a:solidFill>
                <a:effectLst/>
                <a:latin typeface="Calibri" panose="020F0502020204030204" pitchFamily="34" charset="0"/>
                <a:cs typeface="Calibri" panose="020F0502020204030204" pitchFamily="34" charset="0"/>
              </a:rPr>
              <a:t>Les inscriptions pédagogiques pour le Parcours  Complémentaire Enseignement ( L2 - L3 / 1er Degré) auront lieu </a:t>
            </a:r>
            <a:r>
              <a:rPr lang="fr-FR" sz="2400" b="1" i="0" u="none" strike="noStrike" dirty="0">
                <a:solidFill>
                  <a:srgbClr val="FF0000"/>
                </a:solidFill>
                <a:effectLst/>
                <a:latin typeface="Calibri" panose="020F0502020204030204" pitchFamily="34" charset="0"/>
                <a:cs typeface="Calibri" panose="020F0502020204030204" pitchFamily="34" charset="0"/>
              </a:rPr>
              <a:t>du Lundi 08 Septembre au Vendredi 16 Septembre 2022 </a:t>
            </a:r>
            <a:r>
              <a:rPr lang="fr-FR" sz="2400" i="0" u="none" strike="noStrike" dirty="0">
                <a:solidFill>
                  <a:srgbClr val="333333"/>
                </a:solidFill>
                <a:effectLst/>
                <a:latin typeface="Calibri" panose="020F0502020204030204" pitchFamily="34" charset="0"/>
                <a:cs typeface="Calibri" panose="020F0502020204030204" pitchFamily="34" charset="0"/>
              </a:rPr>
              <a:t>au 3eme Étage du bâtiment de la formation continue - SUFOM. Vous devez impérativement avoir fait votre Inscription Pédagogique dans votre UFR avant de prendre Rendez-vous au SUFOM.</a:t>
            </a:r>
          </a:p>
          <a:p>
            <a:pPr algn="l"/>
            <a:br>
              <a:rPr lang="fr-FR" sz="2400" dirty="0">
                <a:latin typeface="Calibri" panose="020F0502020204030204" pitchFamily="34" charset="0"/>
                <a:cs typeface="Calibri" panose="020F0502020204030204" pitchFamily="34" charset="0"/>
              </a:rPr>
            </a:br>
            <a:r>
              <a:rPr lang="fr-FR" sz="2400" b="1" i="0" u="none" strike="noStrike" dirty="0">
                <a:solidFill>
                  <a:srgbClr val="FF0000"/>
                </a:solidFill>
                <a:effectLst/>
                <a:latin typeface="Calibri" panose="020F0502020204030204" pitchFamily="34" charset="0"/>
                <a:cs typeface="Calibri" panose="020F0502020204030204" pitchFamily="34" charset="0"/>
              </a:rPr>
              <a:t>Les inscriptions se feront uniquement sur Rendez-vous</a:t>
            </a:r>
            <a:br>
              <a:rPr lang="fr-FR" sz="2400" dirty="0">
                <a:latin typeface="Calibri" panose="020F0502020204030204" pitchFamily="34" charset="0"/>
                <a:cs typeface="Calibri" panose="020F0502020204030204" pitchFamily="34" charset="0"/>
              </a:rPr>
            </a:br>
            <a:r>
              <a:rPr lang="fr-FR" sz="2400" b="0" i="0" u="none" strike="noStrike" dirty="0">
                <a:solidFill>
                  <a:srgbClr val="333333"/>
                </a:solidFill>
                <a:effectLst/>
                <a:latin typeface="Calibri" panose="020F0502020204030204" pitchFamily="34" charset="0"/>
                <a:cs typeface="Calibri" panose="020F0502020204030204" pitchFamily="34" charset="0"/>
                <a:hlinkClick r:id="rId2"/>
              </a:rPr>
              <a:t>https://rdv-pcesufom.parisnanterre.fr</a:t>
            </a:r>
            <a:r>
              <a:rPr lang="fr-FR" sz="2400" b="0" i="0" u="none" strike="noStrike" dirty="0">
                <a:solidFill>
                  <a:srgbClr val="333333"/>
                </a:solidFill>
                <a:effectLst/>
                <a:latin typeface="Calibri" panose="020F0502020204030204" pitchFamily="34" charset="0"/>
                <a:cs typeface="Calibri" panose="020F0502020204030204" pitchFamily="34" charset="0"/>
              </a:rPr>
              <a:t> (en cours de paramétrage).</a:t>
            </a:r>
          </a:p>
          <a:p>
            <a:pPr algn="just"/>
            <a:br>
              <a:rPr lang="fr-FR" sz="2400" dirty="0">
                <a:latin typeface="Calibri" panose="020F0502020204030204" pitchFamily="34" charset="0"/>
                <a:cs typeface="Calibri" panose="020F0502020204030204" pitchFamily="34" charset="0"/>
              </a:rPr>
            </a:br>
            <a:r>
              <a:rPr lang="fr-FR" sz="2400" b="0" i="0" u="none" strike="noStrike" dirty="0">
                <a:solidFill>
                  <a:srgbClr val="333333"/>
                </a:solidFill>
                <a:effectLst/>
                <a:latin typeface="Calibri" panose="020F0502020204030204" pitchFamily="34" charset="0"/>
                <a:cs typeface="Calibri" panose="020F0502020204030204" pitchFamily="34" charset="0"/>
              </a:rPr>
              <a:t>Les horaires d'inscriptions sont : du Lundi au Vendredi de 9h30 à 12h30 et de 13h30 à 16h30.</a:t>
            </a:r>
            <a:br>
              <a:rPr lang="fr-FR" sz="2400" dirty="0">
                <a:latin typeface="Calibri" panose="020F0502020204030204" pitchFamily="34" charset="0"/>
                <a:cs typeface="Calibri" panose="020F0502020204030204" pitchFamily="34" charset="0"/>
              </a:rPr>
            </a:br>
            <a:r>
              <a:rPr lang="fr-FR" sz="2400" dirty="0">
                <a:solidFill>
                  <a:srgbClr val="333333"/>
                </a:solidFill>
                <a:latin typeface="Calibri" panose="020F0502020204030204" pitchFamily="34" charset="0"/>
                <a:cs typeface="Calibri" panose="020F0502020204030204" pitchFamily="34" charset="0"/>
              </a:rPr>
              <a:t>Page du SUFOM : </a:t>
            </a:r>
            <a:r>
              <a:rPr lang="fr-FR" sz="2400" dirty="0">
                <a:solidFill>
                  <a:srgbClr val="333333"/>
                </a:solidFill>
                <a:latin typeface="Calibri" panose="020F0502020204030204" pitchFamily="34" charset="0"/>
                <a:cs typeface="Calibri" panose="020F0502020204030204" pitchFamily="34" charset="0"/>
                <a:hlinkClick r:id="rId3"/>
              </a:rPr>
              <a:t>https://sufom.parisnanterre.fr/les-parcours-personnalises-enseignements-et-pre-professionnalisation</a:t>
            </a:r>
            <a:endParaRPr lang="fr-FR" sz="2400" dirty="0">
              <a:solidFill>
                <a:srgbClr val="333333"/>
              </a:solidFill>
              <a:latin typeface="Calibri" panose="020F0502020204030204" pitchFamily="34" charset="0"/>
              <a:cs typeface="Calibri" panose="020F0502020204030204" pitchFamily="34" charset="0"/>
            </a:endParaRPr>
          </a:p>
          <a:p>
            <a:pPr algn="just"/>
            <a:br>
              <a:rPr lang="fr-FR" sz="2400" dirty="0">
                <a:latin typeface="Calibri" panose="020F0502020204030204" pitchFamily="34" charset="0"/>
                <a:cs typeface="Calibri" panose="020F0502020204030204" pitchFamily="34" charset="0"/>
              </a:rPr>
            </a:br>
            <a:r>
              <a:rPr lang="fr-FR" sz="2400" b="0" i="0" u="none" strike="noStrike" dirty="0">
                <a:solidFill>
                  <a:srgbClr val="333333"/>
                </a:solidFill>
                <a:effectLst/>
                <a:latin typeface="Calibri" panose="020F0502020204030204" pitchFamily="34" charset="0"/>
                <a:cs typeface="Calibri" panose="020F0502020204030204" pitchFamily="34" charset="0"/>
              </a:rPr>
              <a:t>Pour toute question relative à ce parcours d'enseignement, nous vous remercions de contacter le secrétariat du SUFOM : Mr </a:t>
            </a:r>
            <a:r>
              <a:rPr lang="fr-FR" sz="2400" b="0" i="0" u="none" strike="noStrike" dirty="0" err="1">
                <a:solidFill>
                  <a:srgbClr val="333333"/>
                </a:solidFill>
                <a:effectLst/>
                <a:latin typeface="Calibri" panose="020F0502020204030204" pitchFamily="34" charset="0"/>
                <a:cs typeface="Calibri" panose="020F0502020204030204" pitchFamily="34" charset="0"/>
              </a:rPr>
              <a:t>Petiton</a:t>
            </a:r>
            <a:r>
              <a:rPr lang="fr-FR" sz="2400" b="0" i="0" u="none" strike="noStrike" dirty="0">
                <a:solidFill>
                  <a:srgbClr val="333333"/>
                </a:solidFill>
                <a:effectLst/>
                <a:latin typeface="Calibri" panose="020F0502020204030204" pitchFamily="34" charset="0"/>
                <a:cs typeface="Calibri" panose="020F0502020204030204" pitchFamily="34" charset="0"/>
              </a:rPr>
              <a:t> Thomas (</a:t>
            </a:r>
            <a:r>
              <a:rPr lang="fr-FR" sz="2400" b="0" i="0" u="none" strike="noStrike" dirty="0">
                <a:solidFill>
                  <a:srgbClr val="E30613"/>
                </a:solidFill>
                <a:effectLst/>
                <a:latin typeface="Calibri" panose="020F0502020204030204" pitchFamily="34" charset="0"/>
                <a:cs typeface="Calibri" panose="020F0502020204030204" pitchFamily="34" charset="0"/>
                <a:hlinkClick r:id="rId4"/>
              </a:rPr>
              <a:t>tpetiton@parisnanterre.fr</a:t>
            </a:r>
            <a:r>
              <a:rPr lang="fr-FR" sz="2400" b="0" i="0" u="none" strike="noStrike" dirty="0">
                <a:solidFill>
                  <a:srgbClr val="333333"/>
                </a:solidFill>
                <a:effectLst/>
                <a:latin typeface="Calibri" panose="020F0502020204030204" pitchFamily="34" charset="0"/>
                <a:cs typeface="Calibri" panose="020F0502020204030204" pitchFamily="34" charset="0"/>
              </a:rPr>
              <a:t>)</a:t>
            </a:r>
          </a:p>
          <a:p>
            <a:pPr algn="just"/>
            <a:br>
              <a:rPr lang="fr-FR" sz="2400" dirty="0">
                <a:latin typeface="Calibri" panose="020F0502020204030204" pitchFamily="34" charset="0"/>
                <a:cs typeface="Calibri" panose="020F0502020204030204" pitchFamily="34" charset="0"/>
              </a:rPr>
            </a:br>
            <a:r>
              <a:rPr lang="fr-FR" sz="2400" b="1" dirty="0">
                <a:solidFill>
                  <a:srgbClr val="FF0000"/>
                </a:solidFill>
                <a:latin typeface="Calibri" panose="020F0502020204030204" pitchFamily="34" charset="0"/>
                <a:cs typeface="Calibri" panose="020F0502020204030204" pitchFamily="34" charset="0"/>
              </a:rPr>
              <a:t>/!\ </a:t>
            </a:r>
            <a:r>
              <a:rPr lang="fr-FR" sz="2400" dirty="0">
                <a:latin typeface="Calibri" panose="020F0502020204030204" pitchFamily="34" charset="0"/>
                <a:cs typeface="Calibri" panose="020F0502020204030204" pitchFamily="34" charset="0"/>
              </a:rPr>
              <a:t>Une fois l’inscription réalisée : déposer ou envoyer par mail une copie du document avec le choix des EC et TD au secrétariat des Sciences de l'éducation : </a:t>
            </a:r>
            <a:r>
              <a:rPr lang="fr-FR" sz="2400" u="sng" dirty="0">
                <a:latin typeface="Calibri" panose="020F0502020204030204" pitchFamily="34" charset="0"/>
                <a:cs typeface="Calibri" panose="020F0502020204030204" pitchFamily="34" charset="0"/>
                <a:hlinkClick r:id="rId5"/>
              </a:rPr>
              <a:t>vperennes@parisnanterre.fr</a:t>
            </a:r>
            <a:br>
              <a:rPr lang="fr-FR" sz="2400" dirty="0">
                <a:latin typeface="Calibri" panose="020F0502020204030204" pitchFamily="34" charset="0"/>
                <a:cs typeface="Calibri" panose="020F0502020204030204" pitchFamily="34" charset="0"/>
              </a:rPr>
            </a:br>
            <a:br>
              <a:rPr lang="fr-FR" sz="2400" dirty="0">
                <a:latin typeface="Calibri" panose="020F0502020204030204" pitchFamily="34" charset="0"/>
                <a:cs typeface="Calibri" panose="020F0502020204030204" pitchFamily="34" charset="0"/>
              </a:rPr>
            </a:br>
            <a:r>
              <a:rPr lang="fr-FR" sz="2400" i="1" dirty="0">
                <a:latin typeface="Calibri" panose="020F0502020204030204" pitchFamily="34" charset="0"/>
                <a:cs typeface="Calibri" panose="020F0502020204030204" pitchFamily="34" charset="0"/>
              </a:rPr>
              <a:t>Pour le second semestre, les IP </a:t>
            </a:r>
            <a:r>
              <a:rPr lang="fr-FR" sz="2400" i="1" dirty="0" err="1">
                <a:latin typeface="Calibri" panose="020F0502020204030204" pitchFamily="34" charset="0"/>
                <a:cs typeface="Calibri" panose="020F0502020204030204" pitchFamily="34" charset="0"/>
              </a:rPr>
              <a:t>Sufom</a:t>
            </a:r>
            <a:r>
              <a:rPr lang="fr-FR" sz="2400" i="1" dirty="0">
                <a:latin typeface="Calibri" panose="020F0502020204030204" pitchFamily="34" charset="0"/>
                <a:cs typeface="Calibri" panose="020F0502020204030204" pitchFamily="34" charset="0"/>
              </a:rPr>
              <a:t> se dérouleront en décembre.</a:t>
            </a:r>
            <a:endParaRPr kumimoji="0" lang="fr-FR" sz="2400" b="0" i="0" u="none" strike="noStrike" cap="none" spc="0" normalizeH="0" baseline="0" dirty="0">
              <a:ln>
                <a:noFill/>
              </a:ln>
              <a:solidFill>
                <a:srgbClr val="000000"/>
              </a:solidFill>
              <a:effectLst/>
              <a:uFillTx/>
              <a:latin typeface="Calibri" panose="020F0502020204030204" pitchFamily="34" charset="0"/>
              <a:cs typeface="Calibri" panose="020F0502020204030204" pitchFamily="34" charset="0"/>
              <a:sym typeface="Helvetica Light"/>
            </a:endParaRPr>
          </a:p>
        </p:txBody>
      </p:sp>
    </p:spTree>
    <p:extLst>
      <p:ext uri="{BB962C8B-B14F-4D97-AF65-F5344CB8AC3E}">
        <p14:creationId xmlns:p14="http://schemas.microsoft.com/office/powerpoint/2010/main" val="3413478322"/>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825" y="2435225"/>
            <a:ext cx="12249150" cy="4883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595311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C3C9EC-B95E-BB42-847E-0EA0D2F78323}"/>
              </a:ext>
            </a:extLst>
          </p:cNvPr>
          <p:cNvSpPr>
            <a:spLocks noGrp="1"/>
          </p:cNvSpPr>
          <p:nvPr>
            <p:ph type="title"/>
          </p:nvPr>
        </p:nvSpPr>
        <p:spPr/>
        <p:txBody>
          <a:bodyPr/>
          <a:lstStyle/>
          <a:p>
            <a:r>
              <a:rPr lang="fr-FR" dirty="0"/>
              <a:t>UE3, UE4, UE5</a:t>
            </a:r>
          </a:p>
        </p:txBody>
      </p:sp>
    </p:spTree>
    <p:extLst>
      <p:ext uri="{BB962C8B-B14F-4D97-AF65-F5344CB8AC3E}">
        <p14:creationId xmlns:p14="http://schemas.microsoft.com/office/powerpoint/2010/main" val="275528495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217784"/>
            <a:ext cx="9059250" cy="1118063"/>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La procédure d’inscription en 3 étapes </a:t>
            </a:r>
            <a:endParaRPr dirty="0">
              <a:latin typeface="Arial" charset="0"/>
              <a:ea typeface="Arial" charset="0"/>
              <a:cs typeface="Arial" charset="0"/>
            </a:endParaRPr>
          </a:p>
          <a:p>
            <a:pPr algn="l">
              <a:lnSpc>
                <a:spcPts val="2700"/>
              </a:lnSpc>
              <a:defRPr sz="4900">
                <a:solidFill>
                  <a:srgbClr val="D8232A"/>
                </a:solidFill>
                <a:latin typeface="Averta"/>
                <a:ea typeface="Averta"/>
                <a:cs typeface="Averta"/>
                <a:sym typeface="Averta"/>
              </a:defRPr>
            </a:pPr>
            <a:r>
              <a:rPr dirty="0"/>
              <a:t>_</a:t>
            </a:r>
          </a:p>
        </p:txBody>
      </p:sp>
      <p:sp>
        <p:nvSpPr>
          <p:cNvPr id="181" name="Shape 181"/>
          <p:cNvSpPr/>
          <p:nvPr/>
        </p:nvSpPr>
        <p:spPr>
          <a:xfrm>
            <a:off x="480741" y="1358736"/>
            <a:ext cx="12221737" cy="9397444"/>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lgn="l">
              <a:defRPr sz="2700">
                <a:solidFill>
                  <a:srgbClr val="53585F"/>
                </a:solidFill>
                <a:latin typeface="Averta"/>
                <a:ea typeface="Averta"/>
                <a:cs typeface="Averta"/>
                <a:sym typeface="Averta"/>
              </a:defRPr>
            </a:lvl1pPr>
          </a:lstStyle>
          <a:p>
            <a:pPr marL="514350" indent="-514350">
              <a:buAutoNum type="arabicPeriod"/>
            </a:pPr>
            <a:r>
              <a:rPr lang="fr-FR" sz="2800" dirty="0">
                <a:latin typeface="Arial" charset="0"/>
                <a:ea typeface="Arial" charset="0"/>
                <a:cs typeface="Arial" charset="0"/>
              </a:rPr>
              <a:t>Réaliser votre inscription administrative (IA)</a:t>
            </a:r>
          </a:p>
          <a:p>
            <a:pPr marL="514350" indent="-514350">
              <a:buAutoNum type="arabicPeriod"/>
            </a:pPr>
            <a:endParaRPr lang="fr-FR" sz="2800" dirty="0">
              <a:latin typeface="Arial" charset="0"/>
              <a:ea typeface="Arial" charset="0"/>
              <a:cs typeface="Arial" charset="0"/>
            </a:endParaRPr>
          </a:p>
          <a:p>
            <a:pPr marL="514350" indent="-514350">
              <a:buAutoNum type="arabicPeriod"/>
            </a:pPr>
            <a:r>
              <a:rPr lang="fr-FR" sz="2800" dirty="0">
                <a:latin typeface="Arial" charset="0"/>
                <a:ea typeface="Arial" charset="0"/>
                <a:cs typeface="Arial" charset="0"/>
              </a:rPr>
              <a:t>Activer votre compte et créer votre adresse e-mail : </a:t>
            </a:r>
            <a:r>
              <a:rPr lang="fr-FR" sz="2800" dirty="0">
                <a:latin typeface="Arial" charset="0"/>
                <a:ea typeface="Arial" charset="0"/>
                <a:cs typeface="Arial" charset="0"/>
                <a:hlinkClick r:id="rId3"/>
              </a:rPr>
              <a:t>https://identite.parisnanterre.fr/</a:t>
            </a:r>
            <a:endParaRPr lang="fr-FR" sz="2800" dirty="0">
              <a:latin typeface="Arial" charset="0"/>
              <a:ea typeface="Arial" charset="0"/>
              <a:cs typeface="Arial" charset="0"/>
            </a:endParaRPr>
          </a:p>
          <a:p>
            <a:pPr marL="514350" indent="-514350">
              <a:buAutoNum type="arabicPeriod"/>
            </a:pPr>
            <a:endParaRPr lang="fr-FR" sz="2800" dirty="0">
              <a:latin typeface="Arial" charset="0"/>
              <a:ea typeface="Arial" charset="0"/>
              <a:cs typeface="Arial" charset="0"/>
            </a:endParaRPr>
          </a:p>
          <a:p>
            <a:pPr marL="514350" indent="-514350">
              <a:buAutoNum type="arabicPeriod"/>
            </a:pPr>
            <a:r>
              <a:rPr lang="fr-FR" sz="2800" dirty="0">
                <a:latin typeface="Arial" charset="0"/>
                <a:ea typeface="Arial" charset="0"/>
                <a:cs typeface="Arial" charset="0"/>
              </a:rPr>
              <a:t>Récupérer votre carte d’</a:t>
            </a:r>
            <a:r>
              <a:rPr lang="fr-FR" sz="2800" dirty="0" err="1">
                <a:latin typeface="Arial" charset="0"/>
                <a:ea typeface="Arial" charset="0"/>
                <a:cs typeface="Arial" charset="0"/>
              </a:rPr>
              <a:t>étudiant.e</a:t>
            </a:r>
            <a:r>
              <a:rPr lang="fr-FR" sz="2800" dirty="0">
                <a:latin typeface="Arial" charset="0"/>
                <a:ea typeface="Arial" charset="0"/>
                <a:cs typeface="Arial" charset="0"/>
              </a:rPr>
              <a:t> (ou l’étiquette autocollante si déjà à Nanterre) à condition d’avoir télé versé tous les documents demandés lors de votre IA</a:t>
            </a:r>
          </a:p>
          <a:p>
            <a:pPr marL="514350" indent="-514350">
              <a:buAutoNum type="arabicPeriod"/>
            </a:pPr>
            <a:endParaRPr lang="fr-FR" sz="2800" dirty="0">
              <a:latin typeface="Arial" charset="0"/>
              <a:ea typeface="Arial" charset="0"/>
              <a:cs typeface="Arial" charset="0"/>
            </a:endParaRPr>
          </a:p>
          <a:p>
            <a:pPr marL="514350" indent="-514350">
              <a:buAutoNum type="arabicPeriod"/>
            </a:pPr>
            <a:r>
              <a:rPr lang="fr-FR" sz="2800" dirty="0">
                <a:latin typeface="Arial" charset="0"/>
                <a:ea typeface="Arial" charset="0"/>
                <a:cs typeface="Arial" charset="0"/>
              </a:rPr>
              <a:t>Déterminer votre niveau d’anglais (selon le tableau des différents critères) et préparé les justificatifs qui seront à présenter à votre enseignante d’anglais lors du premier cours</a:t>
            </a:r>
          </a:p>
          <a:p>
            <a:pPr marL="514350" indent="-514350">
              <a:buFontTx/>
              <a:buAutoNum type="arabicPeriod"/>
            </a:pPr>
            <a:endParaRPr lang="fr-FR" sz="2800" dirty="0">
              <a:solidFill>
                <a:schemeClr val="accent1"/>
              </a:solidFill>
              <a:cs typeface="Arial" charset="0"/>
            </a:endParaRPr>
          </a:p>
          <a:p>
            <a:pPr marL="514350" indent="-514350">
              <a:buFontTx/>
              <a:buAutoNum type="arabicPeriod"/>
            </a:pPr>
            <a:r>
              <a:rPr lang="fr-FR" sz="2800" dirty="0">
                <a:latin typeface="Arial" charset="0"/>
                <a:ea typeface="Arial" charset="0"/>
                <a:cs typeface="Arial" charset="0"/>
              </a:rPr>
              <a:t>Vous connecter sur IPWEB afin de réaliser votre inscription pédagogique (</a:t>
            </a:r>
            <a:r>
              <a:rPr lang="fr-FR" sz="2800" b="1" dirty="0">
                <a:latin typeface="Arial" charset="0"/>
                <a:ea typeface="Arial" charset="0"/>
                <a:cs typeface="Arial" charset="0"/>
              </a:rPr>
              <a:t>saisie de vos choix</a:t>
            </a:r>
            <a:r>
              <a:rPr lang="fr-FR" sz="2800" dirty="0">
                <a:latin typeface="Arial" charset="0"/>
                <a:ea typeface="Arial" charset="0"/>
                <a:cs typeface="Arial" charset="0"/>
              </a:rPr>
              <a:t>) : </a:t>
            </a:r>
            <a:r>
              <a:rPr lang="fr-FR" sz="2800" dirty="0">
                <a:latin typeface="Arial" charset="0"/>
                <a:ea typeface="Arial" charset="0"/>
                <a:cs typeface="Arial" charset="0"/>
                <a:hlinkClick r:id="rId4"/>
              </a:rPr>
              <a:t>http://ipweb.parisnanterre.fr/</a:t>
            </a:r>
            <a:r>
              <a:rPr lang="fr-FR" sz="2800" dirty="0">
                <a:latin typeface="Arial" charset="0"/>
                <a:ea typeface="Arial" charset="0"/>
                <a:cs typeface="Arial" charset="0"/>
              </a:rPr>
              <a:t> </a:t>
            </a:r>
          </a:p>
          <a:p>
            <a:pPr marL="514350" indent="-514350">
              <a:buFontTx/>
              <a:buAutoNum type="arabicPeriod"/>
            </a:pPr>
            <a:endParaRPr lang="fr-FR" sz="2400" dirty="0">
              <a:latin typeface="Arial" charset="0"/>
              <a:ea typeface="Arial" charset="0"/>
              <a:cs typeface="Arial" charset="0"/>
            </a:endParaRPr>
          </a:p>
          <a:p>
            <a:endParaRPr lang="fr-FR" sz="2400" dirty="0">
              <a:latin typeface="Arial" charset="0"/>
              <a:ea typeface="Arial" charset="0"/>
              <a:cs typeface="Arial" charset="0"/>
            </a:endParaRPr>
          </a:p>
          <a:p>
            <a:pPr algn="ctr"/>
            <a:r>
              <a:rPr lang="fr-FR" sz="3200" b="1" dirty="0">
                <a:solidFill>
                  <a:schemeClr val="accent5"/>
                </a:solidFill>
                <a:latin typeface="Arial" charset="0"/>
                <a:ea typeface="Arial" charset="0"/>
                <a:cs typeface="Arial" charset="0"/>
              </a:rPr>
              <a:t>L’application IPWEB sera ouverte </a:t>
            </a:r>
          </a:p>
          <a:p>
            <a:pPr algn="ctr"/>
            <a:r>
              <a:rPr lang="fr-FR" sz="3200" b="1" dirty="0">
                <a:solidFill>
                  <a:schemeClr val="accent5"/>
                </a:solidFill>
                <a:latin typeface="Arial" charset="0"/>
                <a:ea typeface="Arial" charset="0"/>
                <a:cs typeface="Arial" charset="0"/>
              </a:rPr>
              <a:t>le 6 septembre à 9h00 et fermera le 7 septembre à 17h00</a:t>
            </a:r>
          </a:p>
          <a:p>
            <a:pPr marL="514350" indent="-514350">
              <a:buFontTx/>
              <a:buAutoNum type="arabicPeriod"/>
            </a:pPr>
            <a:endParaRPr lang="fr-FR" sz="2400" dirty="0">
              <a:latin typeface="Arial" charset="0"/>
              <a:ea typeface="Arial" charset="0"/>
              <a:cs typeface="Arial" charset="0"/>
            </a:endParaRPr>
          </a:p>
          <a:p>
            <a:pPr marL="514350" indent="-514350">
              <a:buAutoNum type="arabicPeriod"/>
            </a:pPr>
            <a:endParaRPr lang="fr-FR" sz="2400" dirty="0">
              <a:latin typeface="Arial" charset="0"/>
              <a:ea typeface="Arial" charset="0"/>
              <a:cs typeface="Arial" charset="0"/>
            </a:endParaRPr>
          </a:p>
          <a:p>
            <a:r>
              <a:rPr lang="fr-FR" sz="2400" dirty="0">
                <a:latin typeface="Arial" charset="0"/>
                <a:ea typeface="Arial" charset="0"/>
                <a:cs typeface="Arial" charset="0"/>
              </a:rPr>
              <a:t> </a:t>
            </a:r>
            <a:endParaRPr sz="2400" dirty="0">
              <a:latin typeface="Arial" charset="0"/>
              <a:ea typeface="Arial" charset="0"/>
              <a:cs typeface="Arial" charset="0"/>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037" y="1427162"/>
            <a:ext cx="10626725" cy="6899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884854"/>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C689B5-2CB9-1147-82D6-BA8C2D852434}"/>
              </a:ext>
            </a:extLst>
          </p:cNvPr>
          <p:cNvSpPr>
            <a:spLocks noGrp="1"/>
          </p:cNvSpPr>
          <p:nvPr>
            <p:ph type="title"/>
          </p:nvPr>
        </p:nvSpPr>
        <p:spPr/>
        <p:txBody>
          <a:bodyPr/>
          <a:lstStyle/>
          <a:p>
            <a:r>
              <a:rPr lang="fr-FR" dirty="0"/>
              <a:t>STAGE</a:t>
            </a:r>
          </a:p>
        </p:txBody>
      </p:sp>
    </p:spTree>
    <p:extLst>
      <p:ext uri="{BB962C8B-B14F-4D97-AF65-F5344CB8AC3E}">
        <p14:creationId xmlns:p14="http://schemas.microsoft.com/office/powerpoint/2010/main" val="610183342"/>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8C8DFE2B-1DFD-A84F-BDB9-ED1200F661FA}"/>
              </a:ext>
            </a:extLst>
          </p:cNvPr>
          <p:cNvSpPr txBox="1"/>
          <p:nvPr/>
        </p:nvSpPr>
        <p:spPr>
          <a:xfrm>
            <a:off x="288099" y="3620953"/>
            <a:ext cx="12425820" cy="19492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584200" rtl="0" fontAlgn="auto" latinLnBrk="0" hangingPunct="0">
              <a:lnSpc>
                <a:spcPct val="100000"/>
              </a:lnSpc>
              <a:spcBef>
                <a:spcPts val="0"/>
              </a:spcBef>
              <a:spcAft>
                <a:spcPts val="0"/>
              </a:spcAft>
              <a:buClrTx/>
              <a:buSzTx/>
              <a:buFontTx/>
              <a:buNone/>
              <a:tabLst/>
            </a:pPr>
            <a:r>
              <a:rPr kumimoji="0" lang="fr-FR" sz="2400" b="1" i="0" u="none" strike="noStrike" cap="none" spc="0" normalizeH="0" baseline="0" dirty="0">
                <a:ln>
                  <a:noFill/>
                </a:ln>
                <a:solidFill>
                  <a:srgbClr val="000000"/>
                </a:solidFill>
                <a:effectLst/>
                <a:uFillTx/>
                <a:latin typeface="+mn-lt"/>
                <a:ea typeface="+mn-ea"/>
                <a:cs typeface="+mn-cs"/>
                <a:sym typeface="Helvetica Light"/>
              </a:rPr>
              <a:t>Précision stage : </a:t>
            </a:r>
            <a:r>
              <a:rPr lang="fr-FR" sz="2400" b="1" dirty="0"/>
              <a:t>36 heures à réaliser au semestre 1. </a:t>
            </a:r>
          </a:p>
          <a:p>
            <a:pPr marL="0" marR="0" indent="0" algn="l" defTabSz="584200" rtl="0" fontAlgn="auto" latinLnBrk="0" hangingPunct="0">
              <a:lnSpc>
                <a:spcPct val="100000"/>
              </a:lnSpc>
              <a:spcBef>
                <a:spcPts val="0"/>
              </a:spcBef>
              <a:spcAft>
                <a:spcPts val="0"/>
              </a:spcAft>
              <a:buClrTx/>
              <a:buSzTx/>
              <a:buFontTx/>
              <a:buNone/>
              <a:tabLst/>
            </a:pPr>
            <a:endParaRPr kumimoji="0" lang="fr-FR" sz="2400" b="0" i="0" u="none" strike="noStrike" cap="none" spc="0" normalizeH="0" baseline="0" dirty="0">
              <a:ln>
                <a:noFill/>
              </a:ln>
              <a:solidFill>
                <a:srgbClr val="000000"/>
              </a:solidFill>
              <a:effectLst/>
              <a:uFillTx/>
              <a:latin typeface="+mn-lt"/>
              <a:ea typeface="+mn-ea"/>
              <a:cs typeface="+mn-cs"/>
              <a:sym typeface="Helvetica Light"/>
            </a:endParaRPr>
          </a:p>
          <a:p>
            <a:pPr lvl="0" algn="l"/>
            <a:r>
              <a:rPr lang="fr-FR" sz="2400" dirty="0"/>
              <a:t>Stages : des pistes sont proposées dans le cadre du dispositif d’auto-formation </a:t>
            </a:r>
          </a:p>
          <a:p>
            <a:pPr lvl="0" algn="l"/>
            <a:endParaRPr lang="fr-FR" sz="2400" dirty="0"/>
          </a:p>
          <a:p>
            <a:pPr lvl="0" algn="l"/>
            <a:r>
              <a:rPr lang="fr-FR" sz="2400" dirty="0"/>
              <a:t>-</a:t>
            </a:r>
          </a:p>
        </p:txBody>
      </p:sp>
    </p:spTree>
    <p:extLst>
      <p:ext uri="{BB962C8B-B14F-4D97-AF65-F5344CB8AC3E}">
        <p14:creationId xmlns:p14="http://schemas.microsoft.com/office/powerpoint/2010/main" val="382236886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0925B7-69DB-2748-81B1-DE2969F73465}"/>
              </a:ext>
            </a:extLst>
          </p:cNvPr>
          <p:cNvSpPr>
            <a:spLocks noGrp="1"/>
          </p:cNvSpPr>
          <p:nvPr>
            <p:ph type="title"/>
          </p:nvPr>
        </p:nvSpPr>
        <p:spPr/>
        <p:txBody>
          <a:bodyPr>
            <a:normAutofit fontScale="90000"/>
          </a:bodyPr>
          <a:lstStyle/>
          <a:p>
            <a:r>
              <a:rPr lang="fr-FR" dirty="0"/>
              <a:t>	L’auto-formation</a:t>
            </a:r>
            <a:br>
              <a:rPr lang="fr-FR" dirty="0"/>
            </a:br>
            <a:br>
              <a:rPr lang="fr-FR" dirty="0"/>
            </a:br>
            <a:r>
              <a:rPr lang="fr-FR" dirty="0"/>
              <a:t>12 heures par semestre</a:t>
            </a:r>
          </a:p>
        </p:txBody>
      </p:sp>
    </p:spTree>
    <p:extLst>
      <p:ext uri="{BB962C8B-B14F-4D97-AF65-F5344CB8AC3E}">
        <p14:creationId xmlns:p14="http://schemas.microsoft.com/office/powerpoint/2010/main" val="4054221649"/>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8EA6E6-9D28-1C4B-9FEB-518715572DF0}"/>
              </a:ext>
            </a:extLst>
          </p:cNvPr>
          <p:cNvSpPr>
            <a:spLocks noGrp="1"/>
          </p:cNvSpPr>
          <p:nvPr>
            <p:ph type="title"/>
          </p:nvPr>
        </p:nvSpPr>
        <p:spPr>
          <a:xfrm>
            <a:off x="1049311" y="5051684"/>
            <a:ext cx="10685489" cy="1476115"/>
          </a:xfrm>
        </p:spPr>
        <p:txBody>
          <a:bodyPr>
            <a:normAutofit fontScale="90000"/>
          </a:bodyPr>
          <a:lstStyle/>
          <a:p>
            <a:r>
              <a:rPr lang="fr-FR" u="sng" dirty="0">
                <a:hlinkClick r:id="rId2"/>
              </a:rPr>
              <a:t>https://www.mindomo.com/mindmap/autoformation-et-stage-2022-2023-e7428f4228a2442fad82c705248383ae</a:t>
            </a:r>
            <a:br>
              <a:rPr lang="fr-FR" u="sng" dirty="0"/>
            </a:br>
            <a:br>
              <a:rPr lang="fr-FR" u="sng" dirty="0"/>
            </a:br>
            <a:endParaRPr lang="fr-FR" dirty="0"/>
          </a:p>
        </p:txBody>
      </p:sp>
    </p:spTree>
    <p:extLst>
      <p:ext uri="{BB962C8B-B14F-4D97-AF65-F5344CB8AC3E}">
        <p14:creationId xmlns:p14="http://schemas.microsoft.com/office/powerpoint/2010/main" val="3316096643"/>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A21E14-4363-534B-89B6-7312FEDEB1FA}"/>
              </a:ext>
            </a:extLst>
          </p:cNvPr>
          <p:cNvSpPr>
            <a:spLocks noGrp="1"/>
          </p:cNvSpPr>
          <p:nvPr>
            <p:ph type="title"/>
          </p:nvPr>
        </p:nvSpPr>
        <p:spPr/>
        <p:txBody>
          <a:bodyPr>
            <a:normAutofit fontScale="90000"/>
          </a:bodyPr>
          <a:lstStyle/>
          <a:p>
            <a:r>
              <a:rPr lang="fr-FR" dirty="0"/>
              <a:t>Lien d’affichage : </a:t>
            </a:r>
            <a:r>
              <a:rPr lang="fr-FR" u="sng" dirty="0">
                <a:hlinkClick r:id="rId2"/>
              </a:rPr>
              <a:t>https://www.mindomo.com/mindmap/autoformation-et-stage-2022-2023-e7428f4228a2442fad82c7</a:t>
            </a:r>
            <a:r>
              <a:rPr lang="fr-FR" dirty="0"/>
              <a:t>Lien d’affichage : </a:t>
            </a:r>
            <a:r>
              <a:rPr lang="fr-FR" u="sng" dirty="0">
                <a:hlinkClick r:id="rId2"/>
              </a:rPr>
              <a:t>https://www.mindomo.com/mindmap</a:t>
            </a:r>
            <a:r>
              <a:rPr lang="fr-FR" u="sng">
                <a:hlinkClick r:id="rId2"/>
              </a:rPr>
              <a:t>/autoformation-et-stage-2022-2023-e7428f4228a2442fad82c705248383ae</a:t>
            </a:r>
            <a:br>
              <a:rPr lang="fr-FR"/>
            </a:br>
            <a:br>
              <a:rPr lang="fr-FR"/>
            </a:br>
            <a:br>
              <a:rPr lang="fr-FR"/>
            </a:br>
            <a:r>
              <a:rPr lang="fr-FR" u="sng">
                <a:hlinkClick r:id="rId2"/>
              </a:rPr>
              <a:t>05248383ae</a:t>
            </a:r>
            <a:br>
              <a:rPr lang="fr-FR" dirty="0"/>
            </a:br>
            <a:br>
              <a:rPr lang="fr-FR" dirty="0"/>
            </a:br>
            <a:br>
              <a:rPr lang="fr-FR" dirty="0"/>
            </a:br>
            <a:endParaRPr lang="fr-FR" dirty="0"/>
          </a:p>
        </p:txBody>
      </p:sp>
    </p:spTree>
    <p:extLst>
      <p:ext uri="{BB962C8B-B14F-4D97-AF65-F5344CB8AC3E}">
        <p14:creationId xmlns:p14="http://schemas.microsoft.com/office/powerpoint/2010/main" val="409987815"/>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1097B8-872D-DD40-8D2F-05991BD9615C}"/>
              </a:ext>
            </a:extLst>
          </p:cNvPr>
          <p:cNvSpPr>
            <a:spLocks noGrp="1"/>
          </p:cNvSpPr>
          <p:nvPr>
            <p:ph type="title"/>
          </p:nvPr>
        </p:nvSpPr>
        <p:spPr/>
        <p:txBody>
          <a:bodyPr>
            <a:normAutofit/>
          </a:bodyPr>
          <a:lstStyle/>
          <a:p>
            <a:r>
              <a:rPr lang="fr-FR" dirty="0"/>
              <a:t>SEMESTRE 6</a:t>
            </a:r>
          </a:p>
        </p:txBody>
      </p:sp>
    </p:spTree>
    <p:extLst>
      <p:ext uri="{BB962C8B-B14F-4D97-AF65-F5344CB8AC3E}">
        <p14:creationId xmlns:p14="http://schemas.microsoft.com/office/powerpoint/2010/main" val="2262868564"/>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C299AE-099A-A241-A3CE-9CB462C78A72}"/>
              </a:ext>
            </a:extLst>
          </p:cNvPr>
          <p:cNvSpPr>
            <a:spLocks noGrp="1"/>
          </p:cNvSpPr>
          <p:nvPr>
            <p:ph type="title"/>
          </p:nvPr>
        </p:nvSpPr>
        <p:spPr>
          <a:xfrm>
            <a:off x="463463" y="3225800"/>
            <a:ext cx="11849622" cy="3302000"/>
          </a:xfrm>
        </p:spPr>
        <p:txBody>
          <a:bodyPr>
            <a:normAutofit/>
          </a:bodyPr>
          <a:lstStyle/>
          <a:p>
            <a:r>
              <a:rPr lang="fr-FR" dirty="0"/>
              <a:t>UE 6 – UE fondamentale </a:t>
            </a:r>
            <a:r>
              <a:rPr lang="fr-FR" sz="4400" dirty="0"/>
              <a:t>(moyenne de 10/20 obligatoire)</a:t>
            </a:r>
          </a:p>
        </p:txBody>
      </p:sp>
    </p:spTree>
    <p:extLst>
      <p:ext uri="{BB962C8B-B14F-4D97-AF65-F5344CB8AC3E}">
        <p14:creationId xmlns:p14="http://schemas.microsoft.com/office/powerpoint/2010/main" val="3031900969"/>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037" y="554037"/>
            <a:ext cx="10626725" cy="8645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8443666"/>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E8C3050-0C87-9047-9E36-94F9262F5322}"/>
              </a:ext>
            </a:extLst>
          </p:cNvPr>
          <p:cNvSpPr>
            <a:spLocks noGrp="1"/>
          </p:cNvSpPr>
          <p:nvPr>
            <p:ph type="title"/>
          </p:nvPr>
        </p:nvSpPr>
        <p:spPr/>
        <p:txBody>
          <a:bodyPr/>
          <a:lstStyle/>
          <a:p>
            <a:r>
              <a:rPr lang="fr-FR" dirty="0"/>
              <a:t>UE 7 SDE</a:t>
            </a:r>
          </a:p>
        </p:txBody>
      </p:sp>
    </p:spTree>
    <p:extLst>
      <p:ext uri="{BB962C8B-B14F-4D97-AF65-F5344CB8AC3E}">
        <p14:creationId xmlns:p14="http://schemas.microsoft.com/office/powerpoint/2010/main" val="203009752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4" y="776816"/>
            <a:ext cx="9884441" cy="1038746"/>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Importance de l’activation du compte mail </a:t>
            </a:r>
            <a:endParaRPr dirty="0">
              <a:latin typeface="Arial" charset="0"/>
              <a:ea typeface="Arial" charset="0"/>
              <a:cs typeface="Arial" charset="0"/>
            </a:endParaRPr>
          </a:p>
          <a:p>
            <a:pPr algn="l">
              <a:lnSpc>
                <a:spcPts val="2700"/>
              </a:lnSpc>
              <a:defRPr sz="4900">
                <a:solidFill>
                  <a:srgbClr val="D8232A"/>
                </a:solidFill>
                <a:latin typeface="Averta"/>
                <a:ea typeface="Averta"/>
                <a:cs typeface="Averta"/>
                <a:sym typeface="Averta"/>
              </a:defRPr>
            </a:pPr>
            <a:r>
              <a:rPr dirty="0"/>
              <a:t>_</a:t>
            </a:r>
          </a:p>
        </p:txBody>
      </p:sp>
      <p:sp>
        <p:nvSpPr>
          <p:cNvPr id="7" name="ZoneTexte 15"/>
          <p:cNvSpPr txBox="1">
            <a:spLocks noChangeArrowheads="1"/>
          </p:cNvSpPr>
          <p:nvPr/>
        </p:nvSpPr>
        <p:spPr bwMode="auto">
          <a:xfrm>
            <a:off x="576205" y="1980177"/>
            <a:ext cx="11336607" cy="1363963"/>
          </a:xfrm>
          <a:prstGeom prst="rect">
            <a:avLst/>
          </a:prstGeom>
          <a:solidFill>
            <a:schemeClr val="accent5">
              <a:lumMod val="60000"/>
              <a:lumOff val="40000"/>
            </a:schemeClr>
          </a:solidFill>
          <a:ln w="9525">
            <a:noFill/>
            <a:miter lim="800000"/>
            <a:headEnd/>
            <a:tailEnd/>
          </a:ln>
        </p:spPr>
        <p:txBody>
          <a:bodyPr wrap="square">
            <a:prstTxWarp prst="textNoShape">
              <a:avLst/>
            </a:prstTxWarp>
            <a:spAutoFit/>
          </a:bodyPr>
          <a:lstStyle/>
          <a:p>
            <a:r>
              <a:rPr lang="fr-FR" sz="4000" b="1" dirty="0"/>
              <a:t>Permet d’accéder à l’ensemble des services numériques de l’université</a:t>
            </a:r>
          </a:p>
          <a:p>
            <a:pPr>
              <a:lnSpc>
                <a:spcPct val="150000"/>
              </a:lnSpc>
            </a:pPr>
            <a:endParaRPr lang="fr-FR" sz="200" b="1" dirty="0"/>
          </a:p>
        </p:txBody>
      </p:sp>
      <p:sp>
        <p:nvSpPr>
          <p:cNvPr id="9" name="ZoneTexte 28"/>
          <p:cNvSpPr txBox="1">
            <a:spLocks noChangeArrowheads="1"/>
          </p:cNvSpPr>
          <p:nvPr/>
        </p:nvSpPr>
        <p:spPr bwMode="auto">
          <a:xfrm>
            <a:off x="576205" y="4165302"/>
            <a:ext cx="3513447" cy="2000548"/>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Portail des services numériques</a:t>
            </a:r>
          </a:p>
          <a:p>
            <a:r>
              <a:rPr lang="fr-FR" sz="1600" dirty="0"/>
              <a:t>https://</a:t>
            </a:r>
            <a:r>
              <a:rPr lang="fr-FR" sz="1600" dirty="0" err="1"/>
              <a:t>portail.parisnanterre.fr</a:t>
            </a:r>
            <a:endParaRPr lang="fr-FR" sz="1600" dirty="0"/>
          </a:p>
        </p:txBody>
      </p:sp>
      <p:sp>
        <p:nvSpPr>
          <p:cNvPr id="10" name="ZoneTexte 13"/>
          <p:cNvSpPr txBox="1">
            <a:spLocks noChangeArrowheads="1"/>
          </p:cNvSpPr>
          <p:nvPr/>
        </p:nvSpPr>
        <p:spPr bwMode="auto">
          <a:xfrm>
            <a:off x="4421990" y="5707003"/>
            <a:ext cx="1960636" cy="650728"/>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Courriel</a:t>
            </a:r>
          </a:p>
        </p:txBody>
      </p:sp>
      <p:sp>
        <p:nvSpPr>
          <p:cNvPr id="11" name="ZoneTexte 16"/>
          <p:cNvSpPr txBox="1">
            <a:spLocks noChangeArrowheads="1"/>
          </p:cNvSpPr>
          <p:nvPr/>
        </p:nvSpPr>
        <p:spPr bwMode="auto">
          <a:xfrm>
            <a:off x="4615719" y="4054701"/>
            <a:ext cx="2915502" cy="646331"/>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err="1"/>
              <a:t>Coursenligne</a:t>
            </a:r>
            <a:endParaRPr lang="fr-FR" dirty="0"/>
          </a:p>
        </p:txBody>
      </p:sp>
      <p:sp>
        <p:nvSpPr>
          <p:cNvPr id="14" name="ZoneTexte 29"/>
          <p:cNvSpPr txBox="1">
            <a:spLocks noChangeArrowheads="1"/>
          </p:cNvSpPr>
          <p:nvPr/>
        </p:nvSpPr>
        <p:spPr bwMode="auto">
          <a:xfrm>
            <a:off x="1147763" y="7326445"/>
            <a:ext cx="3908733" cy="1200329"/>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Postes informatiques</a:t>
            </a:r>
          </a:p>
        </p:txBody>
      </p:sp>
      <p:sp>
        <p:nvSpPr>
          <p:cNvPr id="15" name="ZoneTexte 18"/>
          <p:cNvSpPr txBox="1">
            <a:spLocks noChangeArrowheads="1"/>
          </p:cNvSpPr>
          <p:nvPr/>
        </p:nvSpPr>
        <p:spPr bwMode="auto">
          <a:xfrm>
            <a:off x="9006875" y="4402129"/>
            <a:ext cx="2905937" cy="646331"/>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Annonces</a:t>
            </a:r>
          </a:p>
        </p:txBody>
      </p:sp>
      <p:sp>
        <p:nvSpPr>
          <p:cNvPr id="16" name="ZoneTexte 14"/>
          <p:cNvSpPr txBox="1">
            <a:spLocks noChangeArrowheads="1"/>
          </p:cNvSpPr>
          <p:nvPr/>
        </p:nvSpPr>
        <p:spPr bwMode="auto">
          <a:xfrm>
            <a:off x="9589044" y="6501514"/>
            <a:ext cx="2019106" cy="646331"/>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Agenda</a:t>
            </a:r>
          </a:p>
        </p:txBody>
      </p:sp>
      <p:sp>
        <p:nvSpPr>
          <p:cNvPr id="17" name="ZoneTexte 19"/>
          <p:cNvSpPr txBox="1">
            <a:spLocks noChangeArrowheads="1"/>
          </p:cNvSpPr>
          <p:nvPr/>
        </p:nvSpPr>
        <p:spPr bwMode="auto">
          <a:xfrm>
            <a:off x="7114477" y="5685687"/>
            <a:ext cx="2165852" cy="646331"/>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Résultats</a:t>
            </a:r>
          </a:p>
        </p:txBody>
      </p:sp>
      <p:sp>
        <p:nvSpPr>
          <p:cNvPr id="18" name="ZoneTexte 23"/>
          <p:cNvSpPr txBox="1">
            <a:spLocks noChangeArrowheads="1"/>
          </p:cNvSpPr>
          <p:nvPr/>
        </p:nvSpPr>
        <p:spPr bwMode="auto">
          <a:xfrm>
            <a:off x="6191248" y="7147845"/>
            <a:ext cx="2640517" cy="646331"/>
          </a:xfrm>
          <a:prstGeom prst="rect">
            <a:avLst/>
          </a:prstGeom>
          <a:solidFill>
            <a:schemeClr val="accent4">
              <a:lumMod val="40000"/>
              <a:lumOff val="60000"/>
            </a:schemeClr>
          </a:solidFill>
          <a:ln w="9525">
            <a:noFill/>
            <a:miter lim="800000"/>
            <a:headEnd/>
            <a:tailEnd/>
          </a:ln>
        </p:spPr>
        <p:txBody>
          <a:bodyPr wrap="square">
            <a:prstTxWarp prst="textNoShape">
              <a:avLst/>
            </a:prstTxWarp>
            <a:spAutoFit/>
          </a:bodyPr>
          <a:lstStyle/>
          <a:p>
            <a:r>
              <a:rPr lang="fr-FR" dirty="0"/>
              <a:t>Portail BU</a:t>
            </a:r>
          </a:p>
        </p:txBody>
      </p:sp>
    </p:spTree>
    <p:extLst>
      <p:ext uri="{BB962C8B-B14F-4D97-AF65-F5344CB8AC3E}">
        <p14:creationId xmlns:p14="http://schemas.microsoft.com/office/powerpoint/2010/main" val="1579425981"/>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2687" y="808037"/>
            <a:ext cx="10639425" cy="8137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230363"/>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419ADF-653D-6C4F-936E-F2ACE3138F77}"/>
              </a:ext>
            </a:extLst>
          </p:cNvPr>
          <p:cNvSpPr>
            <a:spLocks noGrp="1"/>
          </p:cNvSpPr>
          <p:nvPr>
            <p:ph type="title"/>
          </p:nvPr>
        </p:nvSpPr>
        <p:spPr/>
        <p:txBody>
          <a:bodyPr/>
          <a:lstStyle/>
          <a:p>
            <a:r>
              <a:rPr lang="fr-FR" dirty="0"/>
              <a:t>UE7 SUFOM</a:t>
            </a:r>
          </a:p>
        </p:txBody>
      </p:sp>
    </p:spTree>
    <p:extLst>
      <p:ext uri="{BB962C8B-B14F-4D97-AF65-F5344CB8AC3E}">
        <p14:creationId xmlns:p14="http://schemas.microsoft.com/office/powerpoint/2010/main" val="1190949840"/>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9037" y="339725"/>
            <a:ext cx="10626725" cy="9074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263155"/>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9CBFB8-FCF5-0547-A637-1FA3669E84B7}"/>
              </a:ext>
            </a:extLst>
          </p:cNvPr>
          <p:cNvSpPr>
            <a:spLocks noGrp="1"/>
          </p:cNvSpPr>
          <p:nvPr>
            <p:ph type="title"/>
          </p:nvPr>
        </p:nvSpPr>
        <p:spPr/>
        <p:txBody>
          <a:bodyPr/>
          <a:lstStyle/>
          <a:p>
            <a:r>
              <a:rPr lang="fr-FR" dirty="0"/>
              <a:t>UE8, UE9</a:t>
            </a:r>
          </a:p>
        </p:txBody>
      </p:sp>
    </p:spTree>
    <p:extLst>
      <p:ext uri="{BB962C8B-B14F-4D97-AF65-F5344CB8AC3E}">
        <p14:creationId xmlns:p14="http://schemas.microsoft.com/office/powerpoint/2010/main" val="578665850"/>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4912" y="1909762"/>
            <a:ext cx="10594975" cy="593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3398164"/>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31D9B8-B56A-D341-B0F1-8A87C6AC686B}"/>
              </a:ext>
            </a:extLst>
          </p:cNvPr>
          <p:cNvSpPr>
            <a:spLocks noGrp="1"/>
          </p:cNvSpPr>
          <p:nvPr>
            <p:ph type="title"/>
          </p:nvPr>
        </p:nvSpPr>
        <p:spPr/>
        <p:txBody>
          <a:bodyPr/>
          <a:lstStyle/>
          <a:p>
            <a:r>
              <a:rPr lang="fr-FR" dirty="0"/>
              <a:t>UE 10</a:t>
            </a:r>
          </a:p>
        </p:txBody>
      </p:sp>
    </p:spTree>
    <p:extLst>
      <p:ext uri="{BB962C8B-B14F-4D97-AF65-F5344CB8AC3E}">
        <p14:creationId xmlns:p14="http://schemas.microsoft.com/office/powerpoint/2010/main" val="2964782422"/>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4912" y="1458912"/>
            <a:ext cx="10594975" cy="6835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192258"/>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BF19B5D2-6DEE-7A41-B7C5-735B03A05F78}"/>
              </a:ext>
            </a:extLst>
          </p:cNvPr>
          <p:cNvSpPr txBox="1"/>
          <p:nvPr/>
        </p:nvSpPr>
        <p:spPr>
          <a:xfrm>
            <a:off x="456587" y="3533091"/>
            <a:ext cx="12056916"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l" defTabSz="584200" rtl="0" fontAlgn="auto" latinLnBrk="0" hangingPunct="0">
              <a:lnSpc>
                <a:spcPct val="100000"/>
              </a:lnSpc>
              <a:spcBef>
                <a:spcPts val="0"/>
              </a:spcBef>
              <a:spcAft>
                <a:spcPts val="0"/>
              </a:spcAft>
              <a:buClrTx/>
              <a:buSzTx/>
              <a:buFontTx/>
              <a:buNone/>
              <a:tabLst/>
            </a:pPr>
            <a:r>
              <a:rPr kumimoji="0" lang="fr-FR" sz="2400" b="1" i="0" u="none" strike="noStrike" cap="none" spc="0" normalizeH="0" baseline="0" dirty="0">
                <a:ln>
                  <a:noFill/>
                </a:ln>
                <a:solidFill>
                  <a:srgbClr val="000000"/>
                </a:solidFill>
                <a:effectLst/>
                <a:uFillTx/>
                <a:latin typeface="+mn-lt"/>
                <a:ea typeface="+mn-ea"/>
                <a:cs typeface="+mn-cs"/>
                <a:sym typeface="Helvetica Light"/>
              </a:rPr>
              <a:t>Précision stage : </a:t>
            </a:r>
            <a:r>
              <a:rPr lang="fr-FR" sz="2400" b="1" dirty="0"/>
              <a:t>36 heures à réaliser au semestre 4 pour l’It. SDE / 24 heures à réaliser pour l’It. </a:t>
            </a:r>
            <a:r>
              <a:rPr lang="fr-FR" sz="2400" b="1" dirty="0" err="1"/>
              <a:t>MdE</a:t>
            </a:r>
            <a:r>
              <a:rPr lang="fr-FR" sz="2400" b="1" dirty="0"/>
              <a:t> (SUFOM). </a:t>
            </a:r>
          </a:p>
          <a:p>
            <a:pPr marL="0" marR="0" indent="0" algn="l" defTabSz="584200" rtl="0" fontAlgn="auto" latinLnBrk="0" hangingPunct="0">
              <a:lnSpc>
                <a:spcPct val="100000"/>
              </a:lnSpc>
              <a:spcBef>
                <a:spcPts val="0"/>
              </a:spcBef>
              <a:spcAft>
                <a:spcPts val="0"/>
              </a:spcAft>
              <a:buClrTx/>
              <a:buSzTx/>
              <a:buFontTx/>
              <a:buNone/>
              <a:tabLst/>
            </a:pPr>
            <a:endParaRPr kumimoji="0" lang="fr-FR" sz="2400" b="0" i="0" u="none" strike="noStrike" cap="none" spc="0" normalizeH="0" baseline="0" dirty="0">
              <a:ln>
                <a:noFill/>
              </a:ln>
              <a:solidFill>
                <a:srgbClr val="000000"/>
              </a:solidFill>
              <a:effectLst/>
              <a:uFillTx/>
              <a:latin typeface="+mn-lt"/>
              <a:ea typeface="+mn-ea"/>
              <a:cs typeface="+mn-cs"/>
              <a:sym typeface="Helvetica Light"/>
            </a:endParaRPr>
          </a:p>
        </p:txBody>
      </p:sp>
    </p:spTree>
    <p:extLst>
      <p:ext uri="{BB962C8B-B14F-4D97-AF65-F5344CB8AC3E}">
        <p14:creationId xmlns:p14="http://schemas.microsoft.com/office/powerpoint/2010/main" val="1894885119"/>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776816"/>
            <a:ext cx="9059250" cy="1038746"/>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Votre contrat pédagogique</a:t>
            </a:r>
          </a:p>
          <a:p>
            <a:pPr algn="l">
              <a:lnSpc>
                <a:spcPts val="2700"/>
              </a:lnSpc>
              <a:defRPr sz="4900">
                <a:solidFill>
                  <a:srgbClr val="D8232A"/>
                </a:solidFill>
                <a:latin typeface="Averta"/>
                <a:ea typeface="Averta"/>
                <a:cs typeface="Averta"/>
                <a:sym typeface="Averta"/>
              </a:defRPr>
            </a:pPr>
            <a:r>
              <a:rPr dirty="0"/>
              <a:t>_</a:t>
            </a:r>
          </a:p>
        </p:txBody>
      </p:sp>
      <p:sp>
        <p:nvSpPr>
          <p:cNvPr id="181" name="Shape 181"/>
          <p:cNvSpPr/>
          <p:nvPr/>
        </p:nvSpPr>
        <p:spPr>
          <a:xfrm>
            <a:off x="657557" y="2597885"/>
            <a:ext cx="12221737" cy="5950347"/>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lgn="l">
              <a:defRPr sz="2700">
                <a:solidFill>
                  <a:srgbClr val="53585F"/>
                </a:solidFill>
                <a:latin typeface="Averta"/>
                <a:ea typeface="Averta"/>
                <a:cs typeface="Averta"/>
                <a:sym typeface="Averta"/>
              </a:defRPr>
            </a:lvl1pPr>
          </a:lstStyle>
          <a:p>
            <a:r>
              <a:rPr lang="fr-FR" sz="3200" dirty="0">
                <a:solidFill>
                  <a:schemeClr val="tx1">
                    <a:lumMod val="65000"/>
                    <a:lumOff val="35000"/>
                  </a:schemeClr>
                </a:solidFill>
                <a:ea typeface="Arial" charset="0"/>
                <a:cs typeface="Arial" charset="0"/>
              </a:rPr>
              <a:t>Suite à votre inscription sur IPWEB, vous recevez un mail automatique « édition individuelle du contrat d'études », qui récapitule : </a:t>
            </a:r>
          </a:p>
          <a:p>
            <a:endParaRPr lang="fr-FR" sz="3200" dirty="0">
              <a:solidFill>
                <a:schemeClr val="tx1">
                  <a:lumMod val="65000"/>
                  <a:lumOff val="35000"/>
                </a:schemeClr>
              </a:solidFill>
              <a:ea typeface="Arial" charset="0"/>
              <a:cs typeface="Arial" charset="0"/>
            </a:endParaRPr>
          </a:p>
          <a:p>
            <a:pPr marL="342900" indent="-342900">
              <a:buFontTx/>
              <a:buChar char="-"/>
            </a:pPr>
            <a:r>
              <a:rPr lang="fr-FR" sz="2800" dirty="0">
                <a:solidFill>
                  <a:schemeClr val="tx1">
                    <a:lumMod val="65000"/>
                    <a:lumOff val="35000"/>
                  </a:schemeClr>
                </a:solidFill>
                <a:ea typeface="Arial" charset="0"/>
                <a:cs typeface="Arial" charset="0"/>
              </a:rPr>
              <a:t>Vos identifiants et coordonnées</a:t>
            </a:r>
          </a:p>
          <a:p>
            <a:pPr marL="342900" indent="-342900">
              <a:buFontTx/>
              <a:buChar char="-"/>
            </a:pPr>
            <a:r>
              <a:rPr lang="fr-FR" sz="2800" dirty="0">
                <a:solidFill>
                  <a:schemeClr val="tx1">
                    <a:lumMod val="65000"/>
                    <a:lumOff val="35000"/>
                  </a:schemeClr>
                </a:solidFill>
                <a:ea typeface="Arial" charset="0"/>
                <a:cs typeface="Arial" charset="0"/>
              </a:rPr>
              <a:t>Les EC dans lesquels vous êtes </a:t>
            </a:r>
            <a:r>
              <a:rPr lang="fr-FR" sz="2800" dirty="0" err="1">
                <a:solidFill>
                  <a:schemeClr val="tx1">
                    <a:lumMod val="65000"/>
                    <a:lumOff val="35000"/>
                  </a:schemeClr>
                </a:solidFill>
                <a:ea typeface="Arial" charset="0"/>
                <a:cs typeface="Arial" charset="0"/>
              </a:rPr>
              <a:t>inscrit·e</a:t>
            </a:r>
            <a:r>
              <a:rPr lang="fr-FR" sz="2800" dirty="0">
                <a:solidFill>
                  <a:schemeClr val="tx1">
                    <a:lumMod val="65000"/>
                    <a:lumOff val="35000"/>
                  </a:schemeClr>
                </a:solidFill>
                <a:ea typeface="Arial" charset="0"/>
                <a:cs typeface="Arial" charset="0"/>
              </a:rPr>
              <a:t> avec le code, intitulé, nombre d’ECTS, numéro de groupe (TD / CM), le jour et horaire du cours, le nom de votre </a:t>
            </a:r>
            <a:r>
              <a:rPr lang="fr-FR" sz="2800" dirty="0" err="1">
                <a:solidFill>
                  <a:schemeClr val="tx1">
                    <a:lumMod val="65000"/>
                    <a:lumOff val="35000"/>
                  </a:schemeClr>
                </a:solidFill>
                <a:ea typeface="Arial" charset="0"/>
                <a:cs typeface="Arial" charset="0"/>
              </a:rPr>
              <a:t>enseignant·e</a:t>
            </a:r>
            <a:endParaRPr lang="fr-FR" sz="2800" dirty="0">
              <a:solidFill>
                <a:schemeClr val="tx1">
                  <a:lumMod val="65000"/>
                  <a:lumOff val="35000"/>
                </a:schemeClr>
              </a:solidFill>
              <a:ea typeface="Arial" charset="0"/>
              <a:cs typeface="Arial" charset="0"/>
            </a:endParaRPr>
          </a:p>
          <a:p>
            <a:pPr marL="342900" indent="-342900">
              <a:buFontTx/>
              <a:buChar char="-"/>
            </a:pPr>
            <a:r>
              <a:rPr lang="fr-FR" sz="2800" dirty="0">
                <a:solidFill>
                  <a:schemeClr val="tx1">
                    <a:lumMod val="65000"/>
                    <a:lumOff val="35000"/>
                  </a:schemeClr>
                </a:solidFill>
                <a:ea typeface="Arial" charset="0"/>
                <a:cs typeface="Arial" charset="0"/>
              </a:rPr>
              <a:t> Les notes validées de l’année dernière si </a:t>
            </a:r>
            <a:r>
              <a:rPr lang="fr-FR" sz="2800" dirty="0" err="1">
                <a:solidFill>
                  <a:schemeClr val="tx1">
                    <a:lumMod val="65000"/>
                    <a:lumOff val="35000"/>
                  </a:schemeClr>
                </a:solidFill>
                <a:ea typeface="Arial" charset="0"/>
                <a:cs typeface="Arial" charset="0"/>
              </a:rPr>
              <a:t>redoublant·e</a:t>
            </a:r>
            <a:endParaRPr lang="fr-FR" sz="2800" dirty="0">
              <a:solidFill>
                <a:schemeClr val="tx1">
                  <a:lumMod val="65000"/>
                  <a:lumOff val="35000"/>
                </a:schemeClr>
              </a:solidFill>
              <a:ea typeface="Arial" charset="0"/>
              <a:cs typeface="Arial" charset="0"/>
            </a:endParaRPr>
          </a:p>
          <a:p>
            <a:endParaRPr lang="fr-FR" sz="3200" dirty="0">
              <a:solidFill>
                <a:schemeClr val="tx1">
                  <a:lumMod val="65000"/>
                  <a:lumOff val="35000"/>
                </a:schemeClr>
              </a:solidFill>
              <a:ea typeface="Arial" charset="0"/>
              <a:cs typeface="Arial" charset="0"/>
            </a:endParaRPr>
          </a:p>
          <a:p>
            <a:pPr marL="342900" indent="-342900">
              <a:buFontTx/>
              <a:buChar char="-"/>
            </a:pPr>
            <a:r>
              <a:rPr lang="fr-FR" sz="3200" dirty="0">
                <a:solidFill>
                  <a:schemeClr val="tx1">
                    <a:lumMod val="65000"/>
                    <a:lumOff val="35000"/>
                  </a:schemeClr>
                </a:solidFill>
                <a:ea typeface="Arial" charset="0"/>
                <a:cs typeface="Arial" charset="0"/>
              </a:rPr>
              <a:t>Il ne faut pas conserver ce PDF mais </a:t>
            </a:r>
            <a:r>
              <a:rPr lang="fr-FR" sz="3200" b="1" dirty="0">
                <a:solidFill>
                  <a:schemeClr val="tx1">
                    <a:lumMod val="65000"/>
                    <a:lumOff val="35000"/>
                  </a:schemeClr>
                </a:solidFill>
                <a:ea typeface="Arial" charset="0"/>
                <a:cs typeface="Arial" charset="0"/>
              </a:rPr>
              <a:t>toujours consulter son contrat pédagogique sur l’ENT</a:t>
            </a:r>
            <a:r>
              <a:rPr lang="fr-FR" sz="3200" dirty="0">
                <a:solidFill>
                  <a:schemeClr val="tx1">
                    <a:lumMod val="65000"/>
                    <a:lumOff val="35000"/>
                  </a:schemeClr>
                </a:solidFill>
                <a:ea typeface="Arial" charset="0"/>
                <a:cs typeface="Arial" charset="0"/>
              </a:rPr>
              <a:t> </a:t>
            </a:r>
            <a:r>
              <a:rPr lang="fr-FR" sz="3200" u="sng" dirty="0">
                <a:solidFill>
                  <a:schemeClr val="tx1">
                    <a:lumMod val="65000"/>
                    <a:lumOff val="35000"/>
                  </a:schemeClr>
                </a:solidFill>
                <a:ea typeface="Arial" charset="0"/>
                <a:cs typeface="Arial" charset="0"/>
              </a:rPr>
              <a:t>afin qu’il soit toujours actualisé</a:t>
            </a:r>
            <a:r>
              <a:rPr lang="fr-FR" sz="3200" dirty="0">
                <a:solidFill>
                  <a:schemeClr val="tx1">
                    <a:lumMod val="65000"/>
                    <a:lumOff val="35000"/>
                  </a:schemeClr>
                </a:solidFill>
                <a:ea typeface="Arial" charset="0"/>
                <a:cs typeface="Arial" charset="0"/>
              </a:rPr>
              <a:t>.</a:t>
            </a:r>
          </a:p>
          <a:p>
            <a:pPr marL="342900" indent="-342900">
              <a:buFontTx/>
              <a:buChar char="-"/>
            </a:pPr>
            <a:endParaRPr lang="fr-FR" sz="2400" dirty="0">
              <a:latin typeface="Arial" charset="0"/>
              <a:ea typeface="Arial" charset="0"/>
              <a:cs typeface="Arial" charset="0"/>
            </a:endParaRPr>
          </a:p>
          <a:p>
            <a:r>
              <a:rPr lang="fr-FR" sz="2400" dirty="0">
                <a:latin typeface="Arial" charset="0"/>
                <a:ea typeface="Arial" charset="0"/>
                <a:cs typeface="Arial" charset="0"/>
              </a:rPr>
              <a:t> </a:t>
            </a:r>
            <a:endParaRPr sz="2400" dirty="0">
              <a:latin typeface="Arial" charset="0"/>
              <a:ea typeface="Arial" charset="0"/>
              <a:cs typeface="Arial" charset="0"/>
            </a:endParaRPr>
          </a:p>
        </p:txBody>
      </p:sp>
    </p:spTree>
    <p:extLst>
      <p:ext uri="{BB962C8B-B14F-4D97-AF65-F5344CB8AC3E}">
        <p14:creationId xmlns:p14="http://schemas.microsoft.com/office/powerpoint/2010/main" val="1973901253"/>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776816"/>
            <a:ext cx="9059250" cy="1118063"/>
          </a:xfrm>
          <a:prstGeom prst="rect">
            <a:avLst/>
          </a:prstGeom>
          <a:ln w="12700">
            <a:miter lim="400000"/>
          </a:ln>
          <a:extLst>
            <a:ext uri="{C572A759-6A51-4108-AA02-DFA0A04FC94B}">
              <ma14:wrappingTextBoxFlag xmlns="" xmlns:ma14="http://schemas.microsoft.com/office/mac/drawingml/2011/main"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Consulter ses résultats</a:t>
            </a:r>
          </a:p>
          <a:p>
            <a:pPr algn="l">
              <a:lnSpc>
                <a:spcPts val="2700"/>
              </a:lnSpc>
              <a:defRPr sz="4900">
                <a:solidFill>
                  <a:srgbClr val="D8232A"/>
                </a:solidFill>
                <a:latin typeface="Averta"/>
                <a:ea typeface="Averta"/>
                <a:cs typeface="Averta"/>
                <a:sym typeface="Averta"/>
              </a:defRPr>
            </a:pPr>
            <a:r>
              <a:rPr dirty="0"/>
              <a:t>_</a:t>
            </a:r>
          </a:p>
        </p:txBody>
      </p:sp>
      <p:sp>
        <p:nvSpPr>
          <p:cNvPr id="181" name="Shape 181"/>
          <p:cNvSpPr/>
          <p:nvPr/>
        </p:nvSpPr>
        <p:spPr>
          <a:xfrm>
            <a:off x="657558" y="2044297"/>
            <a:ext cx="11447137" cy="7612340"/>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defRPr sz="2700">
                <a:solidFill>
                  <a:srgbClr val="53585F"/>
                </a:solidFill>
                <a:latin typeface="Averta"/>
                <a:ea typeface="Averta"/>
                <a:cs typeface="Averta"/>
                <a:sym typeface="Averta"/>
              </a:defRPr>
            </a:lvl1pPr>
          </a:lstStyle>
          <a:p>
            <a:r>
              <a:rPr lang="fr-FR" sz="2600" dirty="0">
                <a:ea typeface="Arial" charset="0"/>
                <a:cs typeface="Arial" charset="0"/>
              </a:rPr>
              <a:t>Les évaluations diffèrent selon les EC :</a:t>
            </a:r>
          </a:p>
          <a:p>
            <a:pPr marL="457200" indent="-457200">
              <a:buFontTx/>
              <a:buChar char="-"/>
            </a:pPr>
            <a:r>
              <a:rPr lang="fr-FR" sz="2600" dirty="0">
                <a:ea typeface="Arial" charset="0"/>
                <a:cs typeface="Arial" charset="0"/>
              </a:rPr>
              <a:t>Contrôle continu</a:t>
            </a:r>
          </a:p>
          <a:p>
            <a:pPr marL="457200" indent="-457200">
              <a:buFontTx/>
              <a:buChar char="-"/>
            </a:pPr>
            <a:r>
              <a:rPr lang="fr-FR" sz="2600" dirty="0">
                <a:ea typeface="Arial" charset="0"/>
                <a:cs typeface="Arial" charset="0"/>
              </a:rPr>
              <a:t>Dossier individuel ou de groupe</a:t>
            </a:r>
          </a:p>
          <a:p>
            <a:pPr marL="457200" indent="-457200">
              <a:buFontTx/>
              <a:buChar char="-"/>
            </a:pPr>
            <a:r>
              <a:rPr lang="fr-FR" sz="2600" dirty="0">
                <a:ea typeface="Arial" charset="0"/>
                <a:cs typeface="Arial" charset="0"/>
              </a:rPr>
              <a:t>Examen en fin de semestre</a:t>
            </a:r>
          </a:p>
          <a:p>
            <a:pPr marL="457200" indent="-457200">
              <a:buFontTx/>
              <a:buChar char="-"/>
            </a:pPr>
            <a:r>
              <a:rPr lang="fr-FR" sz="2600" dirty="0">
                <a:ea typeface="Arial" charset="0"/>
                <a:cs typeface="Arial" charset="0"/>
              </a:rPr>
              <a:t>Ou un mix de plusieurs modalités</a:t>
            </a:r>
          </a:p>
          <a:p>
            <a:r>
              <a:rPr lang="fr-FR" sz="2600" dirty="0">
                <a:ea typeface="Arial" charset="0"/>
                <a:cs typeface="Arial" charset="0"/>
              </a:rPr>
              <a:t>Voir le livret pédagogique en ligne : </a:t>
            </a:r>
            <a:r>
              <a:rPr lang="fr-FR" sz="2400" dirty="0">
                <a:ea typeface="Arial" charset="0"/>
                <a:cs typeface="Arial" charset="0"/>
                <a:hlinkClick r:id="rId3"/>
              </a:rPr>
              <a:t>https://formations.parisnanterre.fr/fr/rechercher-des-formations/licence-lmd-03/sciences-de-l-education-licence-JWQCS18H/accompagnement-socio-educatif-et-formation-JXBHVK0D.html</a:t>
            </a:r>
            <a:endParaRPr lang="fr-FR" sz="2400" dirty="0">
              <a:ea typeface="Arial" charset="0"/>
              <a:cs typeface="Arial" charset="0"/>
            </a:endParaRPr>
          </a:p>
          <a:p>
            <a:endParaRPr lang="fr-FR" sz="2600" dirty="0">
              <a:ea typeface="Arial" charset="0"/>
              <a:cs typeface="Arial" charset="0"/>
            </a:endParaRPr>
          </a:p>
          <a:p>
            <a:r>
              <a:rPr lang="fr-FR" sz="2600" dirty="0">
                <a:ea typeface="Arial" charset="0"/>
                <a:cs typeface="Arial" charset="0"/>
              </a:rPr>
              <a:t>Le secrétariat n’enregistre que 1 note par EC en fin de semestre (moyenne établie par l’enseignant si plusieurs devoirs).</a:t>
            </a:r>
          </a:p>
          <a:p>
            <a:endParaRPr lang="fr-FR" sz="2600" dirty="0">
              <a:ea typeface="Arial" charset="0"/>
              <a:cs typeface="Arial" charset="0"/>
            </a:endParaRPr>
          </a:p>
          <a:p>
            <a:r>
              <a:rPr lang="fr-FR" sz="2600" dirty="0">
                <a:ea typeface="Arial" charset="0"/>
                <a:cs typeface="Arial" charset="0"/>
              </a:rPr>
              <a:t>Une remise individuelle des notes sera organisée fin février (à confirmer). Ensuite, les notes seront consultables sur votre portail (notes et résultats = </a:t>
            </a:r>
            <a:r>
              <a:rPr lang="fr-FR" sz="2600" i="1" dirty="0">
                <a:ea typeface="Arial" charset="0"/>
                <a:cs typeface="Arial" charset="0"/>
              </a:rPr>
              <a:t>notes saisies au fur et à mesure par le secrétariat</a:t>
            </a:r>
            <a:r>
              <a:rPr lang="fr-FR" sz="2600" dirty="0">
                <a:ea typeface="Arial" charset="0"/>
                <a:cs typeface="Arial" charset="0"/>
              </a:rPr>
              <a:t> + mes documents = </a:t>
            </a:r>
            <a:r>
              <a:rPr lang="fr-FR" sz="2600" i="1" dirty="0">
                <a:ea typeface="Arial" charset="0"/>
                <a:cs typeface="Arial" charset="0"/>
              </a:rPr>
              <a:t>relevé de notes définitif en juin</a:t>
            </a:r>
            <a:r>
              <a:rPr lang="fr-FR" sz="2600" dirty="0">
                <a:ea typeface="Arial" charset="0"/>
                <a:cs typeface="Arial" charset="0"/>
              </a:rPr>
              <a:t>).</a:t>
            </a:r>
          </a:p>
          <a:p>
            <a:pPr marL="342900" indent="-342900">
              <a:buFontTx/>
              <a:buChar char="-"/>
            </a:pPr>
            <a:endParaRPr lang="fr-FR" sz="2600" dirty="0">
              <a:latin typeface="Arial" charset="0"/>
              <a:ea typeface="Arial" charset="0"/>
              <a:cs typeface="Arial" charset="0"/>
            </a:endParaRPr>
          </a:p>
          <a:p>
            <a:r>
              <a:rPr lang="fr-FR" sz="2600" dirty="0">
                <a:latin typeface="Arial" charset="0"/>
                <a:ea typeface="Arial" charset="0"/>
                <a:cs typeface="Arial" charset="0"/>
              </a:rPr>
              <a:t> </a:t>
            </a:r>
            <a:endParaRPr sz="2600" dirty="0">
              <a:latin typeface="Arial" charset="0"/>
              <a:ea typeface="Arial" charset="0"/>
              <a:cs typeface="Arial" charset="0"/>
            </a:endParaRPr>
          </a:p>
        </p:txBody>
      </p:sp>
    </p:spTree>
    <p:extLst>
      <p:ext uri="{BB962C8B-B14F-4D97-AF65-F5344CB8AC3E}">
        <p14:creationId xmlns:p14="http://schemas.microsoft.com/office/powerpoint/2010/main" val="308182768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DCD093B9-B186-0E48-A3B5-68EC10967478}"/>
              </a:ext>
            </a:extLst>
          </p:cNvPr>
          <p:cNvSpPr>
            <a:spLocks noGrp="1"/>
          </p:cNvSpPr>
          <p:nvPr>
            <p:ph type="title"/>
          </p:nvPr>
        </p:nvSpPr>
        <p:spPr/>
        <p:txBody>
          <a:bodyPr/>
          <a:lstStyle/>
          <a:p>
            <a:r>
              <a:rPr lang="fr-FR" dirty="0"/>
              <a:t>Quelques consignes</a:t>
            </a:r>
          </a:p>
        </p:txBody>
      </p:sp>
      <p:sp>
        <p:nvSpPr>
          <p:cNvPr id="6" name="Espace réservé du texte 5">
            <a:extLst>
              <a:ext uri="{FF2B5EF4-FFF2-40B4-BE49-F238E27FC236}">
                <a16:creationId xmlns:a16="http://schemas.microsoft.com/office/drawing/2014/main" id="{E7529AD2-E52A-C84A-965A-8A227C608B88}"/>
              </a:ext>
            </a:extLst>
          </p:cNvPr>
          <p:cNvSpPr>
            <a:spLocks noGrp="1"/>
          </p:cNvSpPr>
          <p:nvPr>
            <p:ph type="body" sz="quarter" idx="1"/>
          </p:nvPr>
        </p:nvSpPr>
        <p:spPr/>
        <p:txBody>
          <a:bodyPr/>
          <a:lstStyle/>
          <a:p>
            <a:endParaRPr lang="fr-FR"/>
          </a:p>
        </p:txBody>
      </p:sp>
    </p:spTree>
    <p:extLst>
      <p:ext uri="{BB962C8B-B14F-4D97-AF65-F5344CB8AC3E}">
        <p14:creationId xmlns:p14="http://schemas.microsoft.com/office/powerpoint/2010/main" val="1931674902"/>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776816"/>
            <a:ext cx="9059250" cy="1118063"/>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Conditions d’obtention de son année</a:t>
            </a:r>
          </a:p>
          <a:p>
            <a:pPr algn="l">
              <a:lnSpc>
                <a:spcPts val="2700"/>
              </a:lnSpc>
              <a:defRPr sz="4900">
                <a:solidFill>
                  <a:srgbClr val="D8232A"/>
                </a:solidFill>
                <a:latin typeface="Averta"/>
                <a:ea typeface="Averta"/>
                <a:cs typeface="Averta"/>
                <a:sym typeface="Averta"/>
              </a:defRPr>
            </a:pPr>
            <a:r>
              <a:rPr dirty="0"/>
              <a:t>_</a:t>
            </a:r>
          </a:p>
        </p:txBody>
      </p:sp>
      <p:sp>
        <p:nvSpPr>
          <p:cNvPr id="181" name="Shape 181"/>
          <p:cNvSpPr/>
          <p:nvPr/>
        </p:nvSpPr>
        <p:spPr>
          <a:xfrm>
            <a:off x="657558" y="5599115"/>
            <a:ext cx="11447137" cy="502702"/>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nchor="ctr">
            <a:spAutoFit/>
          </a:bodyPr>
          <a:lstStyle>
            <a:lvl1pPr algn="l">
              <a:defRPr sz="2700">
                <a:solidFill>
                  <a:srgbClr val="53585F"/>
                </a:solidFill>
                <a:latin typeface="Averta"/>
                <a:ea typeface="Averta"/>
                <a:cs typeface="Averta"/>
                <a:sym typeface="Averta"/>
              </a:defRPr>
            </a:lvl1pPr>
          </a:lstStyle>
          <a:p>
            <a:endParaRPr sz="2600" dirty="0">
              <a:latin typeface="Arial" charset="0"/>
              <a:ea typeface="Arial" charset="0"/>
              <a:cs typeface="Arial" charset="0"/>
            </a:endParaRPr>
          </a:p>
        </p:txBody>
      </p:sp>
      <p:sp>
        <p:nvSpPr>
          <p:cNvPr id="7" name="ZoneTexte 6">
            <a:extLst>
              <a:ext uri="{FF2B5EF4-FFF2-40B4-BE49-F238E27FC236}">
                <a16:creationId xmlns:a16="http://schemas.microsoft.com/office/drawing/2014/main" id="{51A843E3-166E-7643-B6AE-D0BF21B3E0C6}"/>
              </a:ext>
            </a:extLst>
          </p:cNvPr>
          <p:cNvSpPr txBox="1"/>
          <p:nvPr/>
        </p:nvSpPr>
        <p:spPr>
          <a:xfrm>
            <a:off x="865335" y="1831280"/>
            <a:ext cx="11984476" cy="785856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fr-FR" sz="2400" dirty="0">
                <a:solidFill>
                  <a:srgbClr val="FF0000"/>
                </a:solidFill>
                <a:latin typeface="Cambria" panose="02040503050406030204" pitchFamily="18" charset="0"/>
              </a:rPr>
              <a:t>*/ Conditions pour </a:t>
            </a:r>
            <a:r>
              <a:rPr lang="fr-FR" sz="2400" b="1" dirty="0">
                <a:solidFill>
                  <a:srgbClr val="FF0000"/>
                </a:solidFill>
                <a:latin typeface="Cambria" panose="02040503050406030204" pitchFamily="18" charset="0"/>
              </a:rPr>
              <a:t>valider </a:t>
            </a:r>
            <a:r>
              <a:rPr lang="fr-FR" sz="2400" dirty="0">
                <a:solidFill>
                  <a:srgbClr val="FF0000"/>
                </a:solidFill>
                <a:latin typeface="Cambria" panose="02040503050406030204" pitchFamily="18" charset="0"/>
              </a:rPr>
              <a:t>l'année :</a:t>
            </a:r>
            <a:br>
              <a:rPr lang="fr-FR" sz="2400" dirty="0">
                <a:solidFill>
                  <a:srgbClr val="FF0000"/>
                </a:solidFill>
                <a:latin typeface="Cambria" panose="02040503050406030204" pitchFamily="18" charset="0"/>
              </a:rPr>
            </a:br>
            <a:r>
              <a:rPr lang="fr-FR" sz="2400" dirty="0">
                <a:solidFill>
                  <a:srgbClr val="333333"/>
                </a:solidFill>
                <a:latin typeface="Cambria" panose="02040503050406030204" pitchFamily="18" charset="0"/>
              </a:rPr>
              <a:t>    - obtenir une moyenne générale &gt; 10</a:t>
            </a:r>
            <a:br>
              <a:rPr lang="fr-FR" sz="2400" dirty="0">
                <a:solidFill>
                  <a:srgbClr val="333333"/>
                </a:solidFill>
                <a:latin typeface="Cambria" panose="02040503050406030204" pitchFamily="18" charset="0"/>
              </a:rPr>
            </a:br>
            <a:r>
              <a:rPr lang="fr-FR" sz="2400" dirty="0">
                <a:solidFill>
                  <a:srgbClr val="333333"/>
                </a:solidFill>
                <a:latin typeface="Cambria" panose="02040503050406030204" pitchFamily="18" charset="0"/>
              </a:rPr>
              <a:t>    - ET obtenir &gt;10 à la moyenne UE1 Enseignements fondamentaux S1 + UE6 Enseignements fondamentaux S2</a:t>
            </a:r>
            <a:br>
              <a:rPr lang="fr-FR" sz="2400" dirty="0">
                <a:solidFill>
                  <a:srgbClr val="333333"/>
                </a:solidFill>
                <a:latin typeface="Cambria" panose="02040503050406030204" pitchFamily="18" charset="0"/>
              </a:rPr>
            </a:br>
            <a:br>
              <a:rPr lang="fr-FR" sz="2400" dirty="0">
                <a:solidFill>
                  <a:srgbClr val="333333"/>
                </a:solidFill>
                <a:latin typeface="Cambria" panose="02040503050406030204" pitchFamily="18" charset="0"/>
              </a:rPr>
            </a:br>
            <a:r>
              <a:rPr lang="fr-FR" sz="2400" dirty="0">
                <a:solidFill>
                  <a:srgbClr val="FF0000"/>
                </a:solidFill>
                <a:latin typeface="Cambria" panose="02040503050406030204" pitchFamily="18" charset="0"/>
              </a:rPr>
              <a:t>*/ Règles de </a:t>
            </a:r>
            <a:r>
              <a:rPr lang="fr-FR" sz="2400" b="1" dirty="0">
                <a:solidFill>
                  <a:srgbClr val="FF0000"/>
                </a:solidFill>
                <a:latin typeface="Cambria" panose="02040503050406030204" pitchFamily="18" charset="0"/>
              </a:rPr>
              <a:t>compensation </a:t>
            </a:r>
            <a:r>
              <a:rPr lang="fr-FR" sz="2400" dirty="0">
                <a:solidFill>
                  <a:srgbClr val="FF0000"/>
                </a:solidFill>
                <a:latin typeface="Cambria" panose="02040503050406030204" pitchFamily="18" charset="0"/>
              </a:rPr>
              <a:t>:</a:t>
            </a:r>
            <a:br>
              <a:rPr lang="fr-FR" sz="2400" dirty="0">
                <a:solidFill>
                  <a:srgbClr val="FF0000"/>
                </a:solidFill>
                <a:latin typeface="Cambria" panose="02040503050406030204" pitchFamily="18" charset="0"/>
              </a:rPr>
            </a:br>
            <a:r>
              <a:rPr lang="fr-FR" sz="2400" dirty="0">
                <a:solidFill>
                  <a:srgbClr val="333333"/>
                </a:solidFill>
                <a:latin typeface="Cambria" panose="02040503050406030204" pitchFamily="18" charset="0"/>
              </a:rPr>
              <a:t>    - les notes à l'intérieur d'une UE se compensent (avec coefficient ECTS appliqué)</a:t>
            </a:r>
            <a:br>
              <a:rPr lang="fr-FR" sz="2400" dirty="0">
                <a:solidFill>
                  <a:srgbClr val="333333"/>
                </a:solidFill>
                <a:latin typeface="Cambria" panose="02040503050406030204" pitchFamily="18" charset="0"/>
              </a:rPr>
            </a:br>
            <a:r>
              <a:rPr lang="fr-FR" sz="2400" dirty="0">
                <a:solidFill>
                  <a:srgbClr val="333333"/>
                </a:solidFill>
                <a:latin typeface="Cambria" panose="02040503050406030204" pitchFamily="18" charset="0"/>
              </a:rPr>
              <a:t>    - pas de compensation au semestre sauf si année validée selon conditions ci-dessus</a:t>
            </a:r>
            <a:br>
              <a:rPr lang="fr-FR" sz="2400" dirty="0">
                <a:solidFill>
                  <a:srgbClr val="333333"/>
                </a:solidFill>
                <a:latin typeface="Cambria" panose="02040503050406030204" pitchFamily="18" charset="0"/>
              </a:rPr>
            </a:br>
            <a:br>
              <a:rPr lang="fr-FR" sz="2400" dirty="0">
                <a:solidFill>
                  <a:srgbClr val="333333"/>
                </a:solidFill>
                <a:latin typeface="Cambria" panose="02040503050406030204" pitchFamily="18" charset="0"/>
              </a:rPr>
            </a:br>
            <a:r>
              <a:rPr lang="fr-FR" sz="2400" dirty="0">
                <a:solidFill>
                  <a:srgbClr val="FF0000"/>
                </a:solidFill>
                <a:latin typeface="Cambria" panose="02040503050406030204" pitchFamily="18" charset="0"/>
              </a:rPr>
              <a:t>*/ </a:t>
            </a:r>
            <a:r>
              <a:rPr lang="fr-FR" sz="2400" dirty="0" err="1">
                <a:solidFill>
                  <a:srgbClr val="FF0000"/>
                </a:solidFill>
                <a:latin typeface="Cambria" panose="02040503050406030204" pitchFamily="18" charset="0"/>
              </a:rPr>
              <a:t>Un·e</a:t>
            </a:r>
            <a:r>
              <a:rPr lang="fr-FR" sz="2400" dirty="0">
                <a:solidFill>
                  <a:srgbClr val="FF0000"/>
                </a:solidFill>
                <a:latin typeface="Cambria" panose="02040503050406030204" pitchFamily="18" charset="0"/>
              </a:rPr>
              <a:t> </a:t>
            </a:r>
            <a:r>
              <a:rPr lang="fr-FR" sz="2400" dirty="0" err="1">
                <a:solidFill>
                  <a:srgbClr val="FF0000"/>
                </a:solidFill>
                <a:latin typeface="Cambria" panose="02040503050406030204" pitchFamily="18" charset="0"/>
              </a:rPr>
              <a:t>étudiant·e</a:t>
            </a:r>
            <a:r>
              <a:rPr lang="fr-FR" sz="2400" dirty="0">
                <a:solidFill>
                  <a:srgbClr val="FF0000"/>
                </a:solidFill>
                <a:latin typeface="Cambria" panose="02040503050406030204" pitchFamily="18" charset="0"/>
              </a:rPr>
              <a:t> est </a:t>
            </a:r>
            <a:r>
              <a:rPr lang="fr-FR" sz="2400" dirty="0" err="1">
                <a:solidFill>
                  <a:srgbClr val="FF0000"/>
                </a:solidFill>
                <a:latin typeface="Cambria" panose="02040503050406030204" pitchFamily="18" charset="0"/>
              </a:rPr>
              <a:t>noté·e</a:t>
            </a:r>
            <a:r>
              <a:rPr lang="fr-FR" sz="2400" dirty="0">
                <a:solidFill>
                  <a:srgbClr val="FF0000"/>
                </a:solidFill>
                <a:latin typeface="Cambria" panose="02040503050406030204" pitchFamily="18" charset="0"/>
              </a:rPr>
              <a:t> </a:t>
            </a:r>
            <a:r>
              <a:rPr lang="fr-FR" sz="2400" b="1" dirty="0" err="1">
                <a:solidFill>
                  <a:srgbClr val="FF0000"/>
                </a:solidFill>
                <a:latin typeface="Cambria" panose="02040503050406030204" pitchFamily="18" charset="0"/>
              </a:rPr>
              <a:t>défaillant·e</a:t>
            </a:r>
            <a:r>
              <a:rPr lang="fr-FR" sz="2400" dirty="0">
                <a:solidFill>
                  <a:srgbClr val="333333"/>
                </a:solidFill>
                <a:latin typeface="Cambria" panose="02040503050406030204" pitchFamily="18" charset="0"/>
              </a:rPr>
              <a:t> à un EC </a:t>
            </a:r>
            <a:r>
              <a:rPr lang="fr-FR" sz="2400" u="sng" dirty="0">
                <a:solidFill>
                  <a:srgbClr val="333333"/>
                </a:solidFill>
                <a:latin typeface="Cambria" panose="02040503050406030204" pitchFamily="18" charset="0"/>
              </a:rPr>
              <a:t>au-delà de</a:t>
            </a:r>
            <a:r>
              <a:rPr lang="fr-FR" sz="2400" dirty="0">
                <a:solidFill>
                  <a:srgbClr val="333333"/>
                </a:solidFill>
                <a:latin typeface="Cambria" panose="02040503050406030204" pitchFamily="18" charset="0"/>
              </a:rPr>
              <a:t> la 3ème absence sur 12 séances à un même EC (25% absences tolérées), l'</a:t>
            </a:r>
            <a:r>
              <a:rPr lang="fr-FR" sz="2400" dirty="0" err="1">
                <a:solidFill>
                  <a:srgbClr val="333333"/>
                </a:solidFill>
                <a:latin typeface="Cambria" panose="02040503050406030204" pitchFamily="18" charset="0"/>
              </a:rPr>
              <a:t>étudiant·e</a:t>
            </a:r>
            <a:r>
              <a:rPr lang="fr-FR" sz="2400" dirty="0">
                <a:solidFill>
                  <a:srgbClr val="333333"/>
                </a:solidFill>
                <a:latin typeface="Cambria" panose="02040503050406030204" pitchFamily="18" charset="0"/>
              </a:rPr>
              <a:t> devra passer l'examen de cet EC au rattrapage.</a:t>
            </a:r>
            <a:br>
              <a:rPr lang="fr-FR" sz="2400" dirty="0">
                <a:solidFill>
                  <a:srgbClr val="333333"/>
                </a:solidFill>
                <a:latin typeface="Cambria" panose="02040503050406030204" pitchFamily="18" charset="0"/>
              </a:rPr>
            </a:br>
            <a:br>
              <a:rPr lang="fr-FR" sz="2400" dirty="0">
                <a:solidFill>
                  <a:srgbClr val="333333"/>
                </a:solidFill>
                <a:latin typeface="Cambria" panose="02040503050406030204" pitchFamily="18" charset="0"/>
              </a:rPr>
            </a:br>
            <a:r>
              <a:rPr lang="fr-FR" sz="2400" dirty="0">
                <a:solidFill>
                  <a:srgbClr val="FF0000"/>
                </a:solidFill>
                <a:latin typeface="Cambria" panose="02040503050406030204" pitchFamily="18" charset="0"/>
              </a:rPr>
              <a:t>*/ Conditions pour passer en année supérieure en </a:t>
            </a:r>
            <a:r>
              <a:rPr lang="fr-FR" sz="2400" b="1" dirty="0">
                <a:solidFill>
                  <a:srgbClr val="FF0000"/>
                </a:solidFill>
                <a:latin typeface="Cambria" panose="02040503050406030204" pitchFamily="18" charset="0"/>
              </a:rPr>
              <a:t>AJAC</a:t>
            </a:r>
            <a:r>
              <a:rPr lang="fr-FR" sz="2400" b="1" dirty="0">
                <a:solidFill>
                  <a:srgbClr val="333333"/>
                </a:solidFill>
                <a:latin typeface="Cambria" panose="02040503050406030204" pitchFamily="18" charset="0"/>
              </a:rPr>
              <a:t> </a:t>
            </a:r>
            <a:r>
              <a:rPr lang="fr-FR" sz="2400" dirty="0">
                <a:solidFill>
                  <a:srgbClr val="333333"/>
                </a:solidFill>
                <a:latin typeface="Cambria" panose="02040503050406030204" pitchFamily="18" charset="0"/>
              </a:rPr>
              <a:t>(c'est à dire L1+L3 ou L3+L3)</a:t>
            </a:r>
            <a:br>
              <a:rPr lang="fr-FR" sz="2400" dirty="0">
                <a:solidFill>
                  <a:srgbClr val="333333"/>
                </a:solidFill>
                <a:latin typeface="Cambria" panose="02040503050406030204" pitchFamily="18" charset="0"/>
              </a:rPr>
            </a:br>
            <a:r>
              <a:rPr lang="fr-FR" sz="2400" dirty="0">
                <a:solidFill>
                  <a:srgbClr val="333333"/>
                </a:solidFill>
                <a:latin typeface="Cambria" panose="02040503050406030204" pitchFamily="18" charset="0"/>
              </a:rPr>
              <a:t>    - obtenir une moyenne &gt; 10 à l'un des deux semestres</a:t>
            </a:r>
            <a:br>
              <a:rPr lang="fr-FR" sz="2400" dirty="0">
                <a:solidFill>
                  <a:srgbClr val="333333"/>
                </a:solidFill>
                <a:latin typeface="Cambria" panose="02040503050406030204" pitchFamily="18" charset="0"/>
              </a:rPr>
            </a:br>
            <a:r>
              <a:rPr lang="fr-FR" sz="2400" dirty="0">
                <a:solidFill>
                  <a:srgbClr val="333333"/>
                </a:solidFill>
                <a:latin typeface="Cambria" panose="02040503050406030204" pitchFamily="18" charset="0"/>
              </a:rPr>
              <a:t>    - ET obtenir &gt;10 à la moyenne UE Enseignements fondamentaux 1er semestre + UE Enseignements fondamentaux 2ème semestre</a:t>
            </a:r>
            <a:br>
              <a:rPr lang="fr-FR" sz="2400" dirty="0">
                <a:solidFill>
                  <a:srgbClr val="333333"/>
                </a:solidFill>
                <a:latin typeface="Cambria" panose="02040503050406030204" pitchFamily="18" charset="0"/>
              </a:rPr>
            </a:br>
            <a:br>
              <a:rPr lang="fr-FR" sz="2400" dirty="0">
                <a:solidFill>
                  <a:srgbClr val="333333"/>
                </a:solidFill>
                <a:latin typeface="Cambria" panose="02040503050406030204" pitchFamily="18" charset="0"/>
              </a:rPr>
            </a:br>
            <a:r>
              <a:rPr lang="fr-FR" sz="2400" dirty="0">
                <a:solidFill>
                  <a:srgbClr val="FF0000"/>
                </a:solidFill>
                <a:latin typeface="Cambria" panose="02040503050406030204" pitchFamily="18" charset="0"/>
              </a:rPr>
              <a:t>*/ Conditions de </a:t>
            </a:r>
            <a:r>
              <a:rPr lang="fr-FR" sz="2400" b="1" dirty="0">
                <a:solidFill>
                  <a:srgbClr val="FF0000"/>
                </a:solidFill>
                <a:latin typeface="Cambria" panose="02040503050406030204" pitchFamily="18" charset="0"/>
              </a:rPr>
              <a:t>redoublement </a:t>
            </a:r>
            <a:r>
              <a:rPr lang="fr-FR" sz="2400" dirty="0">
                <a:solidFill>
                  <a:srgbClr val="FF0000"/>
                </a:solidFill>
                <a:latin typeface="Cambria" panose="02040503050406030204" pitchFamily="18" charset="0"/>
              </a:rPr>
              <a:t>:</a:t>
            </a:r>
            <a:br>
              <a:rPr lang="fr-FR" sz="2400" dirty="0">
                <a:solidFill>
                  <a:srgbClr val="FF0000"/>
                </a:solidFill>
                <a:latin typeface="Cambria" panose="02040503050406030204" pitchFamily="18" charset="0"/>
              </a:rPr>
            </a:br>
            <a:r>
              <a:rPr lang="fr-FR" sz="2400" dirty="0">
                <a:solidFill>
                  <a:srgbClr val="333333"/>
                </a:solidFill>
                <a:latin typeface="Cambria" panose="02040503050406030204" pitchFamily="18" charset="0"/>
              </a:rPr>
              <a:t>    - 1 redoublement autorisé de droit par année de licence</a:t>
            </a:r>
            <a:br>
              <a:rPr lang="fr-FR" sz="2400" dirty="0">
                <a:solidFill>
                  <a:srgbClr val="333333"/>
                </a:solidFill>
                <a:latin typeface="Cambria" panose="02040503050406030204" pitchFamily="18" charset="0"/>
              </a:rPr>
            </a:br>
            <a:r>
              <a:rPr lang="fr-FR" sz="2400" dirty="0">
                <a:solidFill>
                  <a:srgbClr val="333333"/>
                </a:solidFill>
                <a:latin typeface="Cambria" panose="02040503050406030204" pitchFamily="18" charset="0"/>
              </a:rPr>
              <a:t>    - au-delà, redoublement soumis à l'aval du jury de fin d'année</a:t>
            </a:r>
            <a:endParaRPr kumimoji="0" lang="fr-FR" sz="3600" b="0" i="0" u="none" strike="noStrike" cap="none" spc="0" normalizeH="0" baseline="0" dirty="0">
              <a:ln>
                <a:noFill/>
              </a:ln>
              <a:solidFill>
                <a:srgbClr val="000000"/>
              </a:solidFill>
              <a:effectLst/>
              <a:uFillTx/>
              <a:latin typeface="+mn-lt"/>
              <a:ea typeface="+mn-ea"/>
              <a:cs typeface="+mn-cs"/>
              <a:sym typeface="Helvetica Light"/>
            </a:endParaRPr>
          </a:p>
        </p:txBody>
      </p:sp>
    </p:spTree>
    <p:extLst>
      <p:ext uri="{BB962C8B-B14F-4D97-AF65-F5344CB8AC3E}">
        <p14:creationId xmlns:p14="http://schemas.microsoft.com/office/powerpoint/2010/main" val="858082233"/>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865335" y="776816"/>
            <a:ext cx="9059250" cy="1118063"/>
          </a:xfrm>
          <a:prstGeom prst="rect">
            <a:avLst/>
          </a:prstGeom>
          <a:ln w="12700">
            <a:miter lim="400000"/>
          </a:ln>
          <a:extLst>
            <a:ext uri="{C572A759-6A51-4108-AA02-DFA0A04FC94B}">
              <ma14:wrappingTextBoxFlag xmlns="" xmlns:ma14="http://schemas.microsoft.com/office/mac/drawingml/2011/main"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La règle des absences</a:t>
            </a:r>
          </a:p>
          <a:p>
            <a:pPr algn="l">
              <a:lnSpc>
                <a:spcPts val="2700"/>
              </a:lnSpc>
              <a:defRPr sz="4900">
                <a:solidFill>
                  <a:srgbClr val="D8232A"/>
                </a:solidFill>
                <a:latin typeface="Averta"/>
                <a:ea typeface="Averta"/>
                <a:cs typeface="Averta"/>
                <a:sym typeface="Averta"/>
              </a:defRPr>
            </a:pPr>
            <a:r>
              <a:rPr dirty="0"/>
              <a:t>_</a:t>
            </a:r>
          </a:p>
        </p:txBody>
      </p:sp>
      <p:sp>
        <p:nvSpPr>
          <p:cNvPr id="181" name="Shape 181"/>
          <p:cNvSpPr/>
          <p:nvPr/>
        </p:nvSpPr>
        <p:spPr>
          <a:xfrm>
            <a:off x="657558" y="5599115"/>
            <a:ext cx="11447137" cy="502702"/>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nchor="ctr">
            <a:spAutoFit/>
          </a:bodyPr>
          <a:lstStyle>
            <a:lvl1pPr algn="l">
              <a:defRPr sz="2700">
                <a:solidFill>
                  <a:srgbClr val="53585F"/>
                </a:solidFill>
                <a:latin typeface="Averta"/>
                <a:ea typeface="Averta"/>
                <a:cs typeface="Averta"/>
                <a:sym typeface="Averta"/>
              </a:defRPr>
            </a:lvl1pPr>
          </a:lstStyle>
          <a:p>
            <a:endParaRPr sz="2600" dirty="0">
              <a:latin typeface="Arial" charset="0"/>
              <a:ea typeface="Arial" charset="0"/>
              <a:cs typeface="Arial" charset="0"/>
            </a:endParaRPr>
          </a:p>
        </p:txBody>
      </p:sp>
      <p:sp>
        <p:nvSpPr>
          <p:cNvPr id="7" name="ZoneTexte 6">
            <a:extLst>
              <a:ext uri="{FF2B5EF4-FFF2-40B4-BE49-F238E27FC236}">
                <a16:creationId xmlns:a16="http://schemas.microsoft.com/office/drawing/2014/main" id="{51A843E3-166E-7643-B6AE-D0BF21B3E0C6}"/>
              </a:ext>
            </a:extLst>
          </p:cNvPr>
          <p:cNvSpPr txBox="1"/>
          <p:nvPr/>
        </p:nvSpPr>
        <p:spPr>
          <a:xfrm>
            <a:off x="758692" y="2008388"/>
            <a:ext cx="11984476" cy="718145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fr-FR" sz="2000" dirty="0"/>
              <a:t>L'étudiant doit assister à l'ensemble des enseignements et activités pédagogiques prévus dans sa formation. </a:t>
            </a:r>
            <a:br>
              <a:rPr lang="fr-FR" sz="2000" dirty="0"/>
            </a:br>
            <a:r>
              <a:rPr lang="fr-FR" sz="2000" b="1" dirty="0"/>
              <a:t>Pour chaque EC, un étudiant reconnu absent à plus de 25%</a:t>
            </a:r>
            <a:r>
              <a:rPr lang="fr-FR" sz="2000" dirty="0"/>
              <a:t> (avec arrondi à l'entier inférieur) des séances d'un TD au cours du semestre est déclaré défaillant, que l'absence soit justifiée ou non. </a:t>
            </a:r>
            <a:br>
              <a:rPr lang="fr-FR" sz="2000" dirty="0"/>
            </a:br>
            <a:r>
              <a:rPr lang="fr-FR" sz="2000" dirty="0"/>
              <a:t>L'étudiant se verra alors attribuer le résultat «ABI» (c'est à dire </a:t>
            </a:r>
            <a:r>
              <a:rPr lang="fr-FR" sz="2000" dirty="0" err="1"/>
              <a:t>ABsence</a:t>
            </a:r>
            <a:r>
              <a:rPr lang="fr-FR" sz="2000" dirty="0"/>
              <a:t> Injustifiée) pour l'EC concerné.</a:t>
            </a:r>
            <a:br>
              <a:rPr lang="fr-FR" sz="2000" dirty="0"/>
            </a:br>
            <a:r>
              <a:rPr lang="fr-FR" sz="2000" dirty="0"/>
              <a:t>Par exemple, un étudiant est déclaré défaillant s'il est reconnu absent à 4 séances pour un enseignement qui comporte 12 séances </a:t>
            </a:r>
            <a:r>
              <a:rPr lang="fr-FR" sz="2000" u="sng" dirty="0"/>
              <a:t>(donc max 3 absences tolérées)</a:t>
            </a:r>
            <a:br>
              <a:rPr lang="fr-FR" sz="2000" dirty="0"/>
            </a:br>
            <a:br>
              <a:rPr lang="fr-FR" sz="2000" dirty="0"/>
            </a:br>
            <a:r>
              <a:rPr lang="fr-FR" sz="2000" dirty="0"/>
              <a:t>Un étudiant reconnu absent à une évaluation organisée dans le cadre d'un EC est déclaré défaillant à l'EC concerné, que l'absence soit justifiée ou non.</a:t>
            </a:r>
            <a:br>
              <a:rPr lang="fr-FR" sz="2000" dirty="0"/>
            </a:br>
            <a:r>
              <a:rPr lang="fr-FR" sz="2000" dirty="0"/>
              <a:t>Dans ce cas, l'étudiant se verra attribuer le résultat «ABI» pour l'EC concerné.</a:t>
            </a:r>
            <a:br>
              <a:rPr lang="fr-FR" sz="2000" dirty="0"/>
            </a:br>
            <a:r>
              <a:rPr lang="fr-FR" sz="2000" dirty="0"/>
              <a:t>Si l'absence à une (et une seule) évaluation de contrôle continu est due à un cas de force majeure (hospitalisation, convocation à un concours ou un examen officiel), l'enseignant responsable est en droit de proposer ou d'imposer à l'</a:t>
            </a:r>
            <a:r>
              <a:rPr lang="fr-FR" sz="2000" dirty="0" err="1"/>
              <a:t>étudiant.e</a:t>
            </a:r>
            <a:r>
              <a:rPr lang="fr-FR" sz="2000" dirty="0"/>
              <a:t> :</a:t>
            </a:r>
            <a:br>
              <a:rPr lang="fr-FR" sz="2000" dirty="0"/>
            </a:br>
            <a:r>
              <a:rPr lang="fr-FR" sz="2000" dirty="0"/>
              <a:t>    -soit le résultat ABJ (c'est à dire </a:t>
            </a:r>
            <a:r>
              <a:rPr lang="fr-FR" sz="2000" dirty="0" err="1"/>
              <a:t>ABsence</a:t>
            </a:r>
            <a:r>
              <a:rPr lang="fr-FR" sz="2000" dirty="0"/>
              <a:t> Justifiée et calculé comme un zéro) pour l'évaluation 	manquée,</a:t>
            </a:r>
            <a:br>
              <a:rPr lang="fr-FR" sz="2000" dirty="0"/>
            </a:br>
            <a:r>
              <a:rPr lang="fr-FR" sz="2000" dirty="0"/>
              <a:t>    -soit une évaluation de substitution permettant un contrôle des connaissances et des compétences 	de difficulté analogue à l'épreuve manquée, dans le respect de l'égalité de traitement entre les 	</a:t>
            </a:r>
            <a:r>
              <a:rPr lang="fr-FR" sz="2000" dirty="0" err="1"/>
              <a:t>étudiant.e.s</a:t>
            </a:r>
            <a:r>
              <a:rPr lang="fr-FR" sz="2000" dirty="0"/>
              <a:t>.</a:t>
            </a:r>
          </a:p>
          <a:p>
            <a:pPr algn="l"/>
            <a:br>
              <a:rPr lang="fr-FR" sz="2000" dirty="0"/>
            </a:br>
            <a:r>
              <a:rPr lang="fr-FR" sz="2000" dirty="0"/>
              <a:t>Les justificatifs originaux du cas de force majeure (hospitalisation, convocation à un concours ou un examen officiel), mentionnant clairement la date à laquelle l'étudiant a été absent, doivent être présentés aux enseignants concernés dès le retour de l'étudiant, et dans un délai maximal de 5 jours après la date de l'évaluation manquée.</a:t>
            </a:r>
            <a:endParaRPr kumimoji="0" lang="fr-FR" sz="2000" b="0" i="0" u="none" strike="noStrike" cap="none" spc="0" normalizeH="0" baseline="0" dirty="0">
              <a:ln>
                <a:noFill/>
              </a:ln>
              <a:solidFill>
                <a:srgbClr val="000000"/>
              </a:solidFill>
              <a:effectLst/>
              <a:uFillTx/>
              <a:latin typeface="+mn-lt"/>
              <a:ea typeface="+mn-ea"/>
              <a:cs typeface="+mn-cs"/>
              <a:sym typeface="Helvetica Light"/>
            </a:endParaRPr>
          </a:p>
        </p:txBody>
      </p:sp>
    </p:spTree>
    <p:extLst>
      <p:ext uri="{BB962C8B-B14F-4D97-AF65-F5344CB8AC3E}">
        <p14:creationId xmlns:p14="http://schemas.microsoft.com/office/powerpoint/2010/main" val="291450049"/>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55143" y="100181"/>
            <a:ext cx="9059250" cy="1038746"/>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Calendrier universitaire </a:t>
            </a:r>
          </a:p>
          <a:p>
            <a:pPr algn="l">
              <a:lnSpc>
                <a:spcPts val="2700"/>
              </a:lnSpc>
              <a:defRPr sz="4900">
                <a:solidFill>
                  <a:srgbClr val="D8232A"/>
                </a:solidFill>
                <a:latin typeface="Averta"/>
                <a:ea typeface="Averta"/>
                <a:cs typeface="Averta"/>
                <a:sym typeface="Averta"/>
              </a:defRPr>
            </a:pPr>
            <a:r>
              <a:rPr dirty="0"/>
              <a:t>_</a:t>
            </a:r>
          </a:p>
        </p:txBody>
      </p:sp>
      <p:pic>
        <p:nvPicPr>
          <p:cNvPr id="2" name="Image 1" descr="Une image contenant table&#10;&#10;Description générée automatiquement">
            <a:extLst>
              <a:ext uri="{FF2B5EF4-FFF2-40B4-BE49-F238E27FC236}">
                <a16:creationId xmlns:a16="http://schemas.microsoft.com/office/drawing/2014/main" id="{F9F44214-4557-4BA1-1A80-38B727E61A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734" y="1138927"/>
            <a:ext cx="12087331" cy="8514492"/>
          </a:xfrm>
          <a:prstGeom prst="rect">
            <a:avLst/>
          </a:prstGeom>
        </p:spPr>
      </p:pic>
    </p:spTree>
    <p:extLst>
      <p:ext uri="{BB962C8B-B14F-4D97-AF65-F5344CB8AC3E}">
        <p14:creationId xmlns:p14="http://schemas.microsoft.com/office/powerpoint/2010/main" val="1758121750"/>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sp>
        <p:nvSpPr>
          <p:cNvPr id="180" name="Shape 180"/>
          <p:cNvSpPr/>
          <p:nvPr/>
        </p:nvSpPr>
        <p:spPr>
          <a:xfrm>
            <a:off x="91002" y="25115"/>
            <a:ext cx="9059250" cy="1038746"/>
          </a:xfrm>
          <a:prstGeom prst="rect">
            <a:avLst/>
          </a:prstGeom>
          <a:ln w="12700">
            <a:miter lim="400000"/>
          </a:ln>
          <a:extLst>
            <a:ext uri="{C572A759-6A51-4108-AA02-DFA0A04FC94B}">
              <ma14:wrappingTextBoxFlag xmlns:ma14="http://schemas.microsoft.com/office/mac/drawingml/2011/main" xmlns="" val="1"/>
            </a:ext>
          </a:extLst>
        </p:spPr>
        <p:txBody>
          <a:bodyPr wrap="square" lIns="38100" tIns="38100" rIns="38100" bIns="38100">
            <a:spAutoFit/>
          </a:bodyPr>
          <a:lstStyle/>
          <a:p>
            <a:pPr algn="l">
              <a:defRPr sz="4000">
                <a:solidFill>
                  <a:srgbClr val="D8232A"/>
                </a:solidFill>
                <a:latin typeface="Averta"/>
                <a:ea typeface="Averta"/>
                <a:cs typeface="Averta"/>
                <a:sym typeface="Averta"/>
              </a:defRPr>
            </a:pPr>
            <a:r>
              <a:rPr lang="fr-FR" dirty="0">
                <a:latin typeface="Arial" charset="0"/>
                <a:ea typeface="Arial" charset="0"/>
                <a:cs typeface="Arial" charset="0"/>
              </a:rPr>
              <a:t>Calendrier universitaire </a:t>
            </a:r>
          </a:p>
          <a:p>
            <a:pPr algn="l">
              <a:lnSpc>
                <a:spcPts val="2700"/>
              </a:lnSpc>
              <a:defRPr sz="4900">
                <a:solidFill>
                  <a:srgbClr val="D8232A"/>
                </a:solidFill>
                <a:latin typeface="Averta"/>
                <a:ea typeface="Averta"/>
                <a:cs typeface="Averta"/>
                <a:sym typeface="Averta"/>
              </a:defRPr>
            </a:pPr>
            <a:r>
              <a:rPr dirty="0"/>
              <a:t>_</a:t>
            </a:r>
          </a:p>
        </p:txBody>
      </p:sp>
      <p:pic>
        <p:nvPicPr>
          <p:cNvPr id="5" name="Image 4">
            <a:extLst>
              <a:ext uri="{FF2B5EF4-FFF2-40B4-BE49-F238E27FC236}">
                <a16:creationId xmlns:a16="http://schemas.microsoft.com/office/drawing/2014/main" id="{BD7744A0-5BE2-70B4-7D08-5BA2B7AF0A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238" y="1365465"/>
            <a:ext cx="12833562" cy="7850252"/>
          </a:xfrm>
          <a:prstGeom prst="rect">
            <a:avLst/>
          </a:prstGeom>
        </p:spPr>
      </p:pic>
    </p:spTree>
    <p:extLst>
      <p:ext uri="{BB962C8B-B14F-4D97-AF65-F5344CB8AC3E}">
        <p14:creationId xmlns:p14="http://schemas.microsoft.com/office/powerpoint/2010/main" val="1733595915"/>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7D3CDF-6C1E-BC46-AF1A-31E3CCF253A9}"/>
              </a:ext>
            </a:extLst>
          </p:cNvPr>
          <p:cNvSpPr>
            <a:spLocks noGrp="1"/>
          </p:cNvSpPr>
          <p:nvPr>
            <p:ph type="title"/>
          </p:nvPr>
        </p:nvSpPr>
        <p:spPr/>
        <p:txBody>
          <a:bodyPr/>
          <a:lstStyle/>
          <a:p>
            <a:r>
              <a:rPr lang="fr-FR" dirty="0"/>
              <a:t>ANGLAIS</a:t>
            </a:r>
          </a:p>
        </p:txBody>
      </p:sp>
    </p:spTree>
    <p:extLst>
      <p:ext uri="{BB962C8B-B14F-4D97-AF65-F5344CB8AC3E}">
        <p14:creationId xmlns:p14="http://schemas.microsoft.com/office/powerpoint/2010/main" val="54971316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Shape 177"/>
          <p:cNvSpPr/>
          <p:nvPr/>
        </p:nvSpPr>
        <p:spPr>
          <a:xfrm>
            <a:off x="-11692631" y="-5507"/>
            <a:ext cx="13089796" cy="9811561"/>
          </a:xfrm>
          <a:custGeom>
            <a:avLst/>
            <a:gdLst/>
            <a:ahLst/>
            <a:cxnLst>
              <a:cxn ang="0">
                <a:pos x="wd2" y="hd2"/>
              </a:cxn>
              <a:cxn ang="5400000">
                <a:pos x="wd2" y="hd2"/>
              </a:cxn>
              <a:cxn ang="10800000">
                <a:pos x="wd2" y="hd2"/>
              </a:cxn>
              <a:cxn ang="16200000">
                <a:pos x="wd2" y="hd2"/>
              </a:cxn>
            </a:cxnLst>
            <a:rect l="0" t="0" r="r" b="b"/>
            <a:pathLst>
              <a:path w="21600" h="21600" extrusionOk="0">
                <a:moveTo>
                  <a:pt x="38" y="21600"/>
                </a:moveTo>
                <a:lnTo>
                  <a:pt x="21600" y="21600"/>
                </a:lnTo>
                <a:lnTo>
                  <a:pt x="3854" y="0"/>
                </a:lnTo>
                <a:lnTo>
                  <a:pt x="0" y="0"/>
                </a:lnTo>
                <a:lnTo>
                  <a:pt x="38" y="21600"/>
                </a:lnTo>
                <a:close/>
              </a:path>
            </a:pathLst>
          </a:custGeom>
          <a:solidFill>
            <a:srgbClr val="D8232A"/>
          </a:solidFill>
          <a:ln w="12700">
            <a:miter lim="400000"/>
          </a:ln>
          <a:effectLst>
            <a:outerShdw blurRad="38100" dist="25400" dir="5400000" rotWithShape="0">
              <a:srgbClr val="000000">
                <a:alpha val="50000"/>
              </a:srgbClr>
            </a:outerShdw>
          </a:effectLst>
        </p:spPr>
        <p:txBody>
          <a:bodyPr lIns="50800" tIns="50800" rIns="50800" bIns="50800" anchor="ctr"/>
          <a:lstStyle/>
          <a:p>
            <a:pPr>
              <a:defRPr sz="2400">
                <a:solidFill>
                  <a:srgbClr val="FFFFFF"/>
                </a:solidFill>
              </a:defRPr>
            </a:pPr>
            <a:endParaRPr/>
          </a:p>
        </p:txBody>
      </p:sp>
      <p:sp>
        <p:nvSpPr>
          <p:cNvPr id="178" name="Shape 178"/>
          <p:cNvSpPr/>
          <p:nvPr/>
        </p:nvSpPr>
        <p:spPr>
          <a:xfrm>
            <a:off x="2762484" y="7326445"/>
            <a:ext cx="13944057" cy="5298657"/>
          </a:xfrm>
          <a:custGeom>
            <a:avLst/>
            <a:gdLst/>
            <a:ahLst/>
            <a:cxnLst>
              <a:cxn ang="0">
                <a:pos x="wd2" y="hd2"/>
              </a:cxn>
              <a:cxn ang="5400000">
                <a:pos x="wd2" y="hd2"/>
              </a:cxn>
              <a:cxn ang="10800000">
                <a:pos x="wd2" y="hd2"/>
              </a:cxn>
              <a:cxn ang="16200000">
                <a:pos x="wd2" y="hd2"/>
              </a:cxn>
            </a:cxnLst>
            <a:rect l="0" t="0" r="r" b="b"/>
            <a:pathLst>
              <a:path w="21600" h="21600" extrusionOk="0">
                <a:moveTo>
                  <a:pt x="21570" y="0"/>
                </a:moveTo>
                <a:lnTo>
                  <a:pt x="70" y="16099"/>
                </a:lnTo>
                <a:lnTo>
                  <a:pt x="0" y="21600"/>
                </a:lnTo>
                <a:lnTo>
                  <a:pt x="21600" y="21600"/>
                </a:lnTo>
                <a:lnTo>
                  <a:pt x="21570" y="0"/>
                </a:lnTo>
                <a:close/>
              </a:path>
            </a:pathLst>
          </a:custGeom>
          <a:solidFill>
            <a:srgbClr val="DCDEE0"/>
          </a:solidFill>
          <a:ln w="12700">
            <a:miter lim="400000"/>
          </a:ln>
        </p:spPr>
        <p:txBody>
          <a:bodyPr lIns="50800" tIns="50800" rIns="50800" bIns="50800" anchor="ctr"/>
          <a:lstStyle/>
          <a:p>
            <a:pPr>
              <a:defRPr sz="2400"/>
            </a:pPr>
            <a:endParaRPr/>
          </a:p>
        </p:txBody>
      </p:sp>
      <p:pic>
        <p:nvPicPr>
          <p:cNvPr id="179" name="pasted-image.pdf"/>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105" y="8550940"/>
            <a:ext cx="1950524" cy="415654"/>
          </a:xfrm>
          <a:prstGeom prst="rect">
            <a:avLst/>
          </a:prstGeom>
          <a:ln w="12700">
            <a:miter lim="400000"/>
          </a:ln>
        </p:spPr>
      </p:pic>
      <p:pic>
        <p:nvPicPr>
          <p:cNvPr id="2" name="Image 1">
            <a:extLst>
              <a:ext uri="{FF2B5EF4-FFF2-40B4-BE49-F238E27FC236}">
                <a16:creationId xmlns:a16="http://schemas.microsoft.com/office/drawing/2014/main" id="{013F120B-B1BA-759B-F1E1-88AAAC05D14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2033" y="575690"/>
            <a:ext cx="13066833" cy="8649166"/>
          </a:xfrm>
          <a:prstGeom prst="rect">
            <a:avLst/>
          </a:prstGeom>
          <a:noFill/>
        </p:spPr>
      </p:pic>
    </p:spTree>
    <p:extLst>
      <p:ext uri="{BB962C8B-B14F-4D97-AF65-F5344CB8AC3E}">
        <p14:creationId xmlns:p14="http://schemas.microsoft.com/office/powerpoint/2010/main" val="270214012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AC8F399A-519B-0B40-8255-85F114F82E23}"/>
              </a:ext>
            </a:extLst>
          </p:cNvPr>
          <p:cNvSpPr>
            <a:spLocks noGrp="1"/>
          </p:cNvSpPr>
          <p:nvPr>
            <p:ph type="body" sz="half" idx="1"/>
          </p:nvPr>
        </p:nvSpPr>
        <p:spPr>
          <a:xfrm>
            <a:off x="952499" y="2603500"/>
            <a:ext cx="10679867" cy="6286500"/>
          </a:xfrm>
        </p:spPr>
        <p:txBody>
          <a:bodyPr>
            <a:normAutofit fontScale="92500" lnSpcReduction="10000"/>
          </a:bodyPr>
          <a:lstStyle/>
          <a:p>
            <a:r>
              <a:rPr lang="fr-FR" dirty="0"/>
              <a:t>Si vous avez des questions, merci d’</a:t>
            </a:r>
            <a:r>
              <a:rPr lang="fr-FR" dirty="0" err="1"/>
              <a:t>écrire</a:t>
            </a:r>
            <a:r>
              <a:rPr lang="fr-FR" dirty="0"/>
              <a:t> à Mme </a:t>
            </a:r>
            <a:r>
              <a:rPr lang="fr-FR" dirty="0" err="1"/>
              <a:t>Mouatassim</a:t>
            </a:r>
            <a:r>
              <a:rPr lang="fr-FR" dirty="0"/>
              <a:t> (responsable de l’EC anglais) à l’adresse suivante : </a:t>
            </a:r>
            <a:r>
              <a:rPr lang="fr-FR" dirty="0">
                <a:hlinkClick r:id="rId2"/>
              </a:rPr>
              <a:t>lmouatas@parisnanterre.fr</a:t>
            </a:r>
            <a:endParaRPr lang="fr-FR" dirty="0"/>
          </a:p>
          <a:p>
            <a:pPr marL="0" indent="0">
              <a:buNone/>
            </a:pPr>
            <a:endParaRPr lang="fr-FR" dirty="0"/>
          </a:p>
          <a:p>
            <a:pPr marL="0" indent="0" algn="just">
              <a:buNone/>
            </a:pPr>
            <a:r>
              <a:rPr lang="fr-FR" sz="3600" b="1" i="1" dirty="0"/>
              <a:t>ATTENTION : </a:t>
            </a:r>
            <a:r>
              <a:rPr lang="fr-FR" sz="3000" i="1" dirty="0"/>
              <a:t>il en va de la responsabilité́ de l’</a:t>
            </a:r>
            <a:r>
              <a:rPr lang="fr-FR" sz="3000" i="1" dirty="0" err="1"/>
              <a:t>étudiant.e</a:t>
            </a:r>
            <a:r>
              <a:rPr lang="fr-FR" sz="3000" i="1" dirty="0"/>
              <a:t> de s’assurer de s’être bien </a:t>
            </a:r>
            <a:r>
              <a:rPr lang="fr-FR" sz="3000" i="1" dirty="0" err="1"/>
              <a:t>inscrit.e</a:t>
            </a:r>
            <a:r>
              <a:rPr lang="fr-FR" sz="3000" i="1" dirty="0"/>
              <a:t> dans le bon niveau, conformément aux indications ci-dessous. </a:t>
            </a:r>
          </a:p>
          <a:p>
            <a:pPr marL="0" indent="0" algn="just">
              <a:buNone/>
            </a:pPr>
            <a:r>
              <a:rPr lang="fr-FR" sz="3000" i="1" dirty="0"/>
              <a:t>S’il s’</a:t>
            </a:r>
            <a:r>
              <a:rPr lang="fr-FR" sz="3000" i="1" dirty="0" err="1"/>
              <a:t>avère</a:t>
            </a:r>
            <a:r>
              <a:rPr lang="fr-FR" sz="3000" i="1" dirty="0"/>
              <a:t> que vous vous êtes </a:t>
            </a:r>
            <a:r>
              <a:rPr lang="fr-FR" sz="3000" i="1" dirty="0" err="1"/>
              <a:t>inscrit.e</a:t>
            </a:r>
            <a:r>
              <a:rPr lang="fr-FR" sz="3000" i="1" dirty="0"/>
              <a:t> dans le mauvais niveau, et que vous avez passé, lors de la session 1, une épreuve d'anglais qui ne correspond pas à votre véritable niveau, la note obtenue sera alors annulée et vous devrez obligatoirement repasser l’</a:t>
            </a:r>
            <a:r>
              <a:rPr lang="fr-FR" sz="3000" i="1" dirty="0" err="1"/>
              <a:t>épreuve</a:t>
            </a:r>
            <a:r>
              <a:rPr lang="fr-FR" sz="3000" i="1" dirty="0"/>
              <a:t> correspondant à votre véritable niveau en session 2. </a:t>
            </a:r>
          </a:p>
          <a:p>
            <a:pPr marL="0" indent="0">
              <a:buNone/>
            </a:pPr>
            <a:endParaRPr lang="fr-FR" dirty="0"/>
          </a:p>
          <a:p>
            <a:endParaRPr lang="fr-FR" dirty="0"/>
          </a:p>
          <a:p>
            <a:endParaRPr lang="fr-FR" dirty="0"/>
          </a:p>
          <a:p>
            <a:endParaRPr lang="fr-FR" dirty="0"/>
          </a:p>
        </p:txBody>
      </p:sp>
      <p:pic>
        <p:nvPicPr>
          <p:cNvPr id="1025" name="Picture 1" descr="page3image13228032">
            <a:extLst>
              <a:ext uri="{FF2B5EF4-FFF2-40B4-BE49-F238E27FC236}">
                <a16:creationId xmlns:a16="http://schemas.microsoft.com/office/drawing/2014/main" id="{99C768A7-D1B3-1B4A-9FC6-50F77D62A9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921000" cy="127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page3image13228032">
            <a:extLst>
              <a:ext uri="{FF2B5EF4-FFF2-40B4-BE49-F238E27FC236}">
                <a16:creationId xmlns:a16="http://schemas.microsoft.com/office/drawing/2014/main" id="{BDA7AF90-FA3C-8B48-9705-1E83D60580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2921000" cy="1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1346265"/>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4FB83B-78FF-194E-8DD4-D681876D1CF5}"/>
              </a:ext>
            </a:extLst>
          </p:cNvPr>
          <p:cNvSpPr>
            <a:spLocks noGrp="1"/>
          </p:cNvSpPr>
          <p:nvPr>
            <p:ph type="title"/>
          </p:nvPr>
        </p:nvSpPr>
        <p:spPr/>
        <p:txBody>
          <a:bodyPr/>
          <a:lstStyle/>
          <a:p>
            <a:r>
              <a:rPr lang="fr-FR" dirty="0"/>
              <a:t>LES MODULES</a:t>
            </a:r>
          </a:p>
        </p:txBody>
      </p:sp>
      <p:sp>
        <p:nvSpPr>
          <p:cNvPr id="3" name="Espace réservé du texte 2">
            <a:extLst>
              <a:ext uri="{FF2B5EF4-FFF2-40B4-BE49-F238E27FC236}">
                <a16:creationId xmlns:a16="http://schemas.microsoft.com/office/drawing/2014/main" id="{A514E140-B63F-284F-8C64-B2C14E116D84}"/>
              </a:ext>
            </a:extLst>
          </p:cNvPr>
          <p:cNvSpPr>
            <a:spLocks noGrp="1"/>
          </p:cNvSpPr>
          <p:nvPr>
            <p:ph type="body" sz="quarter" idx="1"/>
          </p:nvPr>
        </p:nvSpPr>
        <p:spPr/>
        <p:txBody>
          <a:bodyPr/>
          <a:lstStyle/>
          <a:p>
            <a:endParaRPr lang="fr-FR"/>
          </a:p>
        </p:txBody>
      </p:sp>
    </p:spTree>
    <p:extLst>
      <p:ext uri="{BB962C8B-B14F-4D97-AF65-F5344CB8AC3E}">
        <p14:creationId xmlns:p14="http://schemas.microsoft.com/office/powerpoint/2010/main" val="1055503993"/>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Helvetica Light"/>
        <a:ea typeface="Helvetica Light"/>
        <a:cs typeface="Helvetica Light"/>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3873</TotalTime>
  <Words>1818</Words>
  <Application>Microsoft Macintosh PowerPoint</Application>
  <PresentationFormat>Personnalisé</PresentationFormat>
  <Paragraphs>143</Paragraphs>
  <Slides>53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53</vt:i4>
      </vt:variant>
    </vt:vector>
  </HeadingPairs>
  <TitlesOfParts>
    <vt:vector size="61" baseType="lpstr">
      <vt:lpstr>Arial</vt:lpstr>
      <vt:lpstr>Averta</vt:lpstr>
      <vt:lpstr>Calibri</vt:lpstr>
      <vt:lpstr>Cambria</vt:lpstr>
      <vt:lpstr>Helvetica</vt:lpstr>
      <vt:lpstr>Helvetica Light</vt:lpstr>
      <vt:lpstr>Helvetica Neue</vt:lpstr>
      <vt:lpstr>White</vt:lpstr>
      <vt:lpstr>Présentation PowerPoint</vt:lpstr>
      <vt:lpstr>Présentation PowerPoint</vt:lpstr>
      <vt:lpstr>Présentation PowerPoint</vt:lpstr>
      <vt:lpstr>Présentation PowerPoint</vt:lpstr>
      <vt:lpstr>Quelques consignes</vt:lpstr>
      <vt:lpstr>ANGLAIS</vt:lpstr>
      <vt:lpstr>Présentation PowerPoint</vt:lpstr>
      <vt:lpstr>Présentation PowerPoint</vt:lpstr>
      <vt:lpstr>LES MODULES</vt:lpstr>
      <vt:lpstr>Présentation PowerPoint</vt:lpstr>
      <vt:lpstr>Les couplages  Attention, certains choix d'EC ou de TD sont incompatibles ; vous devez les respecter pour pouvoir valider votre IP. </vt:lpstr>
      <vt:lpstr>·         UE 2 et UE 7 : Choisir le même Itinéraire aux 2 semestres, soit Sciences de l’éducation, soit Enseignement.  "Si choix du « Parcours enseignement » inscription supplémentaire obligatoire au Sufom.  ► Inscription pédagogique obligatoire au bâtiment SFC 3ème étage, entre le 8 et le 16 septembre, sur RDV https://sufom.parisnanterre.fr/les-parcours-personnalises-enseignements-et-pre-professionnalisation/   ►► Apportez au secrétariat une copie de la fiche Sufom afin que vos choix soient enregistrés sur votre contrat pédagogique.   </vt:lpstr>
      <vt:lpstr>Présentation PowerPoint</vt:lpstr>
      <vt:lpstr>Présentation PowerPoint</vt:lpstr>
      <vt:lpstr>Présentation PowerPoint</vt:lpstr>
      <vt:lpstr>Présentation PowerPoint</vt:lpstr>
      <vt:lpstr>Présentation PowerPoint</vt:lpstr>
      <vt:lpstr>Conduite de projet à l’international</vt:lpstr>
      <vt:lpstr>LES UE</vt:lpstr>
      <vt:lpstr>UE 1 – UE fondamentale (moyenne de 10/20 obligatoire)</vt:lpstr>
      <vt:lpstr>Présentation PowerPoint</vt:lpstr>
      <vt:lpstr>Présentation PowerPoint</vt:lpstr>
      <vt:lpstr>Pour l’UE 2: choisir entre  SUFOM OU SDE</vt:lpstr>
      <vt:lpstr>SDE</vt:lpstr>
      <vt:lpstr>Présentation PowerPoint</vt:lpstr>
      <vt:lpstr>SUFOM</vt:lpstr>
      <vt:lpstr>Présentation PowerPoint</vt:lpstr>
      <vt:lpstr>Présentation PowerPoint</vt:lpstr>
      <vt:lpstr>UE3, UE4, UE5</vt:lpstr>
      <vt:lpstr>Présentation PowerPoint</vt:lpstr>
      <vt:lpstr>STAGE</vt:lpstr>
      <vt:lpstr>Présentation PowerPoint</vt:lpstr>
      <vt:lpstr> L’auto-formation  12 heures par semestre</vt:lpstr>
      <vt:lpstr>https://www.mindomo.com/mindmap/autoformation-et-stage-2022-2023-e7428f4228a2442fad82c705248383ae  </vt:lpstr>
      <vt:lpstr>Lien d’affichage : https://www.mindomo.com/mindmap/autoformation-et-stage-2022-2023-e7428f4228a2442fad82c7Lien d’affichage : https://www.mindomo.com/mindmap/autoformation-et-stage-2022-2023-e7428f4228a2442fad82c705248383ae   05248383ae   </vt:lpstr>
      <vt:lpstr>SEMESTRE 6</vt:lpstr>
      <vt:lpstr>UE 6 – UE fondamentale (moyenne de 10/20 obligatoire)</vt:lpstr>
      <vt:lpstr>Présentation PowerPoint</vt:lpstr>
      <vt:lpstr>UE 7 SDE</vt:lpstr>
      <vt:lpstr>Présentation PowerPoint</vt:lpstr>
      <vt:lpstr>UE7 SUFOM</vt:lpstr>
      <vt:lpstr>Présentation PowerPoint</vt:lpstr>
      <vt:lpstr>UE8, UE9</vt:lpstr>
      <vt:lpstr>Présentation PowerPoint</vt:lpstr>
      <vt:lpstr>UE 10</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Perennes Valerie</dc:creator>
  <cp:lastModifiedBy>Brito Olivier</cp:lastModifiedBy>
  <cp:revision>88</cp:revision>
  <cp:lastPrinted>2017-01-23T15:11:16Z</cp:lastPrinted>
  <dcterms:modified xsi:type="dcterms:W3CDTF">2022-09-04T20:59:54Z</dcterms:modified>
</cp:coreProperties>
</file>