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60" r:id="rId3"/>
    <p:sldId id="261" r:id="rId4"/>
    <p:sldId id="263" r:id="rId5"/>
    <p:sldId id="291" r:id="rId6"/>
    <p:sldId id="285" r:id="rId7"/>
    <p:sldId id="266" r:id="rId8"/>
    <p:sldId id="287" r:id="rId9"/>
    <p:sldId id="286" r:id="rId10"/>
    <p:sldId id="288" r:id="rId11"/>
    <p:sldId id="292" r:id="rId12"/>
    <p:sldId id="268" r:id="rId13"/>
    <p:sldId id="293" r:id="rId14"/>
    <p:sldId id="294" r:id="rId15"/>
    <p:sldId id="295" r:id="rId16"/>
    <p:sldId id="270" r:id="rId17"/>
    <p:sldId id="271" r:id="rId18"/>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ouis Mathiot" initials="LM" lastIdx="3" clrIdx="0">
    <p:extLst>
      <p:ext uri="{19B8F6BF-5375-455C-9EA6-DF929625EA0E}">
        <p15:presenceInfo xmlns:p15="http://schemas.microsoft.com/office/powerpoint/2012/main" userId="96df100b9d8060a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391"/>
    <p:restoredTop sz="94523"/>
  </p:normalViewPr>
  <p:slideViewPr>
    <p:cSldViewPr snapToGrid="0" snapToObjects="1">
      <p:cViewPr varScale="1">
        <p:scale>
          <a:sx n="77" d="100"/>
          <a:sy n="77" d="100"/>
        </p:scale>
        <p:origin x="2154" y="102"/>
      </p:cViewPr>
      <p:guideLst>
        <p:guide orient="horz" pos="3072"/>
        <p:guide pos="4096"/>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889079469"/>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Tree>
    <p:extLst>
      <p:ext uri="{BB962C8B-B14F-4D97-AF65-F5344CB8AC3E}">
        <p14:creationId xmlns:p14="http://schemas.microsoft.com/office/powerpoint/2010/main" val="3988358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re et sous-titre">
    <p:spTree>
      <p:nvGrpSpPr>
        <p:cNvPr id="1" name=""/>
        <p:cNvGrpSpPr/>
        <p:nvPr/>
      </p:nvGrpSpPr>
      <p:grpSpPr>
        <a:xfrm>
          <a:off x="0" y="0"/>
          <a:ext cx="0" cy="0"/>
          <a:chOff x="0" y="0"/>
          <a:chExt cx="0" cy="0"/>
        </a:xfrm>
      </p:grpSpPr>
      <p:sp>
        <p:nvSpPr>
          <p:cNvPr id="11" name="Shape 11"/>
          <p:cNvSpPr>
            <a:spLocks noGrp="1"/>
          </p:cNvSpPr>
          <p:nvPr>
            <p:ph type="title"/>
          </p:nvPr>
        </p:nvSpPr>
        <p:spPr>
          <a:xfrm>
            <a:off x="1270000" y="1638300"/>
            <a:ext cx="10464800" cy="3302000"/>
          </a:xfrm>
          <a:prstGeom prst="rect">
            <a:avLst/>
          </a:prstGeom>
        </p:spPr>
        <p:txBody>
          <a:bodyPr anchor="b"/>
          <a:lstStyle/>
          <a:p>
            <a:r>
              <a:t>Texte du titre</a:t>
            </a:r>
          </a:p>
        </p:txBody>
      </p:sp>
      <p:sp>
        <p:nvSpPr>
          <p:cNvPr id="12" name="Shape 12"/>
          <p:cNvSpPr>
            <a:spLocks noGrp="1"/>
          </p:cNvSpPr>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Texte niveau 1</a:t>
            </a:r>
          </a:p>
          <a:p>
            <a:pPr lvl="1"/>
            <a:r>
              <a:t>Texte niveau 2</a:t>
            </a:r>
          </a:p>
          <a:p>
            <a:pPr lvl="2"/>
            <a:r>
              <a:t>Texte niveau 3</a:t>
            </a:r>
          </a:p>
          <a:p>
            <a:pPr lvl="3"/>
            <a:r>
              <a:t>Texte niveau 4</a:t>
            </a:r>
          </a:p>
          <a:p>
            <a:pPr lvl="4"/>
            <a:r>
              <a:t>Texte niveau 5</a:t>
            </a:r>
          </a:p>
        </p:txBody>
      </p:sp>
      <p:sp>
        <p:nvSpPr>
          <p:cNvPr id="13" name="Shape 13"/>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re - Centré">
    <p:spTree>
      <p:nvGrpSpPr>
        <p:cNvPr id="1" name=""/>
        <p:cNvGrpSpPr/>
        <p:nvPr/>
      </p:nvGrpSpPr>
      <p:grpSpPr>
        <a:xfrm>
          <a:off x="0" y="0"/>
          <a:ext cx="0" cy="0"/>
          <a:chOff x="0" y="0"/>
          <a:chExt cx="0" cy="0"/>
        </a:xfrm>
      </p:grpSpPr>
      <p:sp>
        <p:nvSpPr>
          <p:cNvPr id="30" name="Shape 30"/>
          <p:cNvSpPr>
            <a:spLocks noGrp="1"/>
          </p:cNvSpPr>
          <p:nvPr>
            <p:ph type="title"/>
          </p:nvPr>
        </p:nvSpPr>
        <p:spPr>
          <a:xfrm>
            <a:off x="1270000" y="3225800"/>
            <a:ext cx="10464800" cy="3302000"/>
          </a:xfrm>
          <a:prstGeom prst="rect">
            <a:avLst/>
          </a:prstGeom>
        </p:spPr>
        <p:txBody>
          <a:bodyPr/>
          <a:lstStyle/>
          <a:p>
            <a:r>
              <a:t>Texte du titre</a:t>
            </a:r>
          </a:p>
        </p:txBody>
      </p:sp>
      <p:sp>
        <p:nvSpPr>
          <p:cNvPr id="31" name="Shape 31"/>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Photo - Verticale">
    <p:spTree>
      <p:nvGrpSpPr>
        <p:cNvPr id="1" name=""/>
        <p:cNvGrpSpPr/>
        <p:nvPr/>
      </p:nvGrpSpPr>
      <p:grpSpPr>
        <a:xfrm>
          <a:off x="0" y="0"/>
          <a:ext cx="0" cy="0"/>
          <a:chOff x="0" y="0"/>
          <a:chExt cx="0" cy="0"/>
        </a:xfrm>
      </p:grpSpPr>
      <p:sp>
        <p:nvSpPr>
          <p:cNvPr id="38" name="Shape 38"/>
          <p:cNvSpPr>
            <a:spLocks noGrp="1"/>
          </p:cNvSpPr>
          <p:nvPr>
            <p:ph type="pic" sz="half" idx="13"/>
          </p:nvPr>
        </p:nvSpPr>
        <p:spPr>
          <a:xfrm>
            <a:off x="6718300" y="635000"/>
            <a:ext cx="5334000" cy="8229600"/>
          </a:xfrm>
          <a:prstGeom prst="rect">
            <a:avLst/>
          </a:prstGeom>
        </p:spPr>
        <p:txBody>
          <a:bodyPr lIns="91439" tIns="45719" rIns="91439" bIns="45719" anchor="t">
            <a:noAutofit/>
          </a:bodyPr>
          <a:lstStyle/>
          <a:p>
            <a:endParaRPr/>
          </a:p>
        </p:txBody>
      </p:sp>
      <p:sp>
        <p:nvSpPr>
          <p:cNvPr id="39" name="Shape 39"/>
          <p:cNvSpPr>
            <a:spLocks noGrp="1"/>
          </p:cNvSpPr>
          <p:nvPr>
            <p:ph type="title"/>
          </p:nvPr>
        </p:nvSpPr>
        <p:spPr>
          <a:xfrm>
            <a:off x="952500" y="635000"/>
            <a:ext cx="5334000" cy="3987800"/>
          </a:xfrm>
          <a:prstGeom prst="rect">
            <a:avLst/>
          </a:prstGeom>
        </p:spPr>
        <p:txBody>
          <a:bodyPr anchor="b"/>
          <a:lstStyle>
            <a:lvl1pPr>
              <a:defRPr sz="6000"/>
            </a:lvl1pPr>
          </a:lstStyle>
          <a:p>
            <a:r>
              <a:t>Texte du titre</a:t>
            </a:r>
          </a:p>
        </p:txBody>
      </p:sp>
      <p:sp>
        <p:nvSpPr>
          <p:cNvPr id="40" name="Shape 40"/>
          <p:cNvSpPr>
            <a:spLocks noGrp="1"/>
          </p:cNvSpPr>
          <p:nvPr>
            <p:ph type="body" sz="quarter"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Texte niveau 1</a:t>
            </a:r>
          </a:p>
          <a:p>
            <a:pPr lvl="1"/>
            <a:r>
              <a:t>Texte niveau 2</a:t>
            </a:r>
          </a:p>
          <a:p>
            <a:pPr lvl="2"/>
            <a:r>
              <a:t>Texte niveau 3</a:t>
            </a:r>
          </a:p>
          <a:p>
            <a:pPr lvl="3"/>
            <a:r>
              <a:t>Texte niveau 4</a:t>
            </a:r>
          </a:p>
          <a:p>
            <a:pPr lvl="4"/>
            <a:r>
              <a:t>Texte niveau 5</a:t>
            </a:r>
          </a:p>
        </p:txBody>
      </p:sp>
      <p:sp>
        <p:nvSpPr>
          <p:cNvPr id="41" name="Shape 41"/>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re - Haut">
    <p:spTree>
      <p:nvGrpSpPr>
        <p:cNvPr id="1" name=""/>
        <p:cNvGrpSpPr/>
        <p:nvPr/>
      </p:nvGrpSpPr>
      <p:grpSpPr>
        <a:xfrm>
          <a:off x="0" y="0"/>
          <a:ext cx="0" cy="0"/>
          <a:chOff x="0" y="0"/>
          <a:chExt cx="0" cy="0"/>
        </a:xfrm>
      </p:grpSpPr>
      <p:sp>
        <p:nvSpPr>
          <p:cNvPr id="48" name="Shape 48"/>
          <p:cNvSpPr>
            <a:spLocks noGrp="1"/>
          </p:cNvSpPr>
          <p:nvPr>
            <p:ph type="title"/>
          </p:nvPr>
        </p:nvSpPr>
        <p:spPr>
          <a:prstGeom prst="rect">
            <a:avLst/>
          </a:prstGeom>
        </p:spPr>
        <p:txBody>
          <a:bodyPr/>
          <a:lstStyle/>
          <a:p>
            <a:r>
              <a:t>Texte du titre</a:t>
            </a:r>
          </a:p>
        </p:txBody>
      </p:sp>
      <p:sp>
        <p:nvSpPr>
          <p:cNvPr id="49" name="Shape 49"/>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re, puces et photo">
    <p:spTree>
      <p:nvGrpSpPr>
        <p:cNvPr id="1" name=""/>
        <p:cNvGrpSpPr/>
        <p:nvPr/>
      </p:nvGrpSpPr>
      <p:grpSpPr>
        <a:xfrm>
          <a:off x="0" y="0"/>
          <a:ext cx="0" cy="0"/>
          <a:chOff x="0" y="0"/>
          <a:chExt cx="0" cy="0"/>
        </a:xfrm>
      </p:grpSpPr>
      <p:sp>
        <p:nvSpPr>
          <p:cNvPr id="65" name="Shape 65"/>
          <p:cNvSpPr>
            <a:spLocks noGrp="1"/>
          </p:cNvSpPr>
          <p:nvPr>
            <p:ph type="pic" sz="half" idx="13"/>
          </p:nvPr>
        </p:nvSpPr>
        <p:spPr>
          <a:xfrm>
            <a:off x="6718300" y="2603500"/>
            <a:ext cx="5334000" cy="6286500"/>
          </a:xfrm>
          <a:prstGeom prst="rect">
            <a:avLst/>
          </a:prstGeom>
        </p:spPr>
        <p:txBody>
          <a:bodyPr lIns="91439" tIns="45719" rIns="91439" bIns="45719" anchor="t">
            <a:noAutofit/>
          </a:bodyPr>
          <a:lstStyle/>
          <a:p>
            <a:endParaRPr/>
          </a:p>
        </p:txBody>
      </p:sp>
      <p:sp>
        <p:nvSpPr>
          <p:cNvPr id="66" name="Shape 66"/>
          <p:cNvSpPr>
            <a:spLocks noGrp="1"/>
          </p:cNvSpPr>
          <p:nvPr>
            <p:ph type="title"/>
          </p:nvPr>
        </p:nvSpPr>
        <p:spPr>
          <a:prstGeom prst="rect">
            <a:avLst/>
          </a:prstGeom>
        </p:spPr>
        <p:txBody>
          <a:bodyPr/>
          <a:lstStyle/>
          <a:p>
            <a:r>
              <a:t>Texte du titre</a:t>
            </a:r>
          </a:p>
        </p:txBody>
      </p:sp>
      <p:sp>
        <p:nvSpPr>
          <p:cNvPr id="67" name="Shape 67"/>
          <p:cNvSpPr>
            <a:spLocks noGrp="1"/>
          </p:cNvSpPr>
          <p:nvPr>
            <p:ph type="body" sz="half"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r>
              <a:t>Texte niveau 1</a:t>
            </a:r>
          </a:p>
          <a:p>
            <a:pPr lvl="1"/>
            <a:r>
              <a:t>Texte niveau 2</a:t>
            </a:r>
          </a:p>
          <a:p>
            <a:pPr lvl="2"/>
            <a:r>
              <a:t>Texte niveau 3</a:t>
            </a:r>
          </a:p>
          <a:p>
            <a:pPr lvl="3"/>
            <a:r>
              <a:t>Texte niveau 4</a:t>
            </a:r>
          </a:p>
          <a:p>
            <a:pPr lvl="4"/>
            <a:r>
              <a:t>Texte niveau 5</a:t>
            </a:r>
          </a:p>
        </p:txBody>
      </p:sp>
      <p:sp>
        <p:nvSpPr>
          <p:cNvPr id="68" name="Shape 68"/>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3 photos">
    <p:spTree>
      <p:nvGrpSpPr>
        <p:cNvPr id="1" name=""/>
        <p:cNvGrpSpPr/>
        <p:nvPr/>
      </p:nvGrpSpPr>
      <p:grpSpPr>
        <a:xfrm>
          <a:off x="0" y="0"/>
          <a:ext cx="0" cy="0"/>
          <a:chOff x="0" y="0"/>
          <a:chExt cx="0" cy="0"/>
        </a:xfrm>
      </p:grpSpPr>
      <p:sp>
        <p:nvSpPr>
          <p:cNvPr id="83" name="Shape 83"/>
          <p:cNvSpPr>
            <a:spLocks noGrp="1"/>
          </p:cNvSpPr>
          <p:nvPr>
            <p:ph type="pic" sz="quarter" idx="13"/>
          </p:nvPr>
        </p:nvSpPr>
        <p:spPr>
          <a:xfrm>
            <a:off x="6718300" y="5092700"/>
            <a:ext cx="5334000" cy="3771900"/>
          </a:xfrm>
          <a:prstGeom prst="rect">
            <a:avLst/>
          </a:prstGeom>
        </p:spPr>
        <p:txBody>
          <a:bodyPr lIns="91439" tIns="45719" rIns="91439" bIns="45719" anchor="t">
            <a:noAutofit/>
          </a:bodyPr>
          <a:lstStyle/>
          <a:p>
            <a:endParaRPr/>
          </a:p>
        </p:txBody>
      </p:sp>
      <p:sp>
        <p:nvSpPr>
          <p:cNvPr id="84" name="Shape 84"/>
          <p:cNvSpPr>
            <a:spLocks noGrp="1"/>
          </p:cNvSpPr>
          <p:nvPr>
            <p:ph type="pic" sz="quarter" idx="14"/>
          </p:nvPr>
        </p:nvSpPr>
        <p:spPr>
          <a:xfrm>
            <a:off x="6724518" y="889000"/>
            <a:ext cx="5334001" cy="3771900"/>
          </a:xfrm>
          <a:prstGeom prst="rect">
            <a:avLst/>
          </a:prstGeom>
        </p:spPr>
        <p:txBody>
          <a:bodyPr lIns="91439" tIns="45719" rIns="91439" bIns="45719" anchor="t">
            <a:noAutofit/>
          </a:bodyPr>
          <a:lstStyle/>
          <a:p>
            <a:endParaRPr/>
          </a:p>
        </p:txBody>
      </p:sp>
      <p:sp>
        <p:nvSpPr>
          <p:cNvPr id="85" name="Shape 85"/>
          <p:cNvSpPr>
            <a:spLocks noGrp="1"/>
          </p:cNvSpPr>
          <p:nvPr>
            <p:ph type="pic" sz="half" idx="15"/>
          </p:nvPr>
        </p:nvSpPr>
        <p:spPr>
          <a:xfrm>
            <a:off x="952500" y="889000"/>
            <a:ext cx="5334000" cy="7975600"/>
          </a:xfrm>
          <a:prstGeom prst="rect">
            <a:avLst/>
          </a:prstGeom>
        </p:spPr>
        <p:txBody>
          <a:bodyPr lIns="91439" tIns="45719" rIns="91439" bIns="45719" anchor="t">
            <a:noAutofit/>
          </a:bodyPr>
          <a:lstStyle/>
          <a:p>
            <a:endParaRPr/>
          </a:p>
        </p:txBody>
      </p:sp>
      <p:sp>
        <p:nvSpPr>
          <p:cNvPr id="86" name="Shape 86"/>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Citation">
    <p:spTree>
      <p:nvGrpSpPr>
        <p:cNvPr id="1" name=""/>
        <p:cNvGrpSpPr/>
        <p:nvPr/>
      </p:nvGrpSpPr>
      <p:grpSpPr>
        <a:xfrm>
          <a:off x="0" y="0"/>
          <a:ext cx="0" cy="0"/>
          <a:chOff x="0" y="0"/>
          <a:chExt cx="0" cy="0"/>
        </a:xfrm>
      </p:grpSpPr>
      <p:sp>
        <p:nvSpPr>
          <p:cNvPr id="93" name="Shape 93"/>
          <p:cNvSpPr>
            <a:spLocks noGrp="1"/>
          </p:cNvSpPr>
          <p:nvPr>
            <p:ph type="body" sz="quarter" idx="13"/>
          </p:nvPr>
        </p:nvSpPr>
        <p:spPr>
          <a:xfrm>
            <a:off x="1270000" y="6362700"/>
            <a:ext cx="10464800" cy="469900"/>
          </a:xfrm>
          <a:prstGeom prst="rect">
            <a:avLst/>
          </a:prstGeom>
        </p:spPr>
        <p:txBody>
          <a:bodyPr anchor="t">
            <a:spAutoFit/>
          </a:bodyPr>
          <a:lstStyle>
            <a:lvl1pPr marL="0" indent="0" algn="ctr">
              <a:spcBef>
                <a:spcPts val="0"/>
              </a:spcBef>
              <a:buSzTx/>
              <a:buNone/>
              <a:defRPr sz="2400">
                <a:latin typeface="Helvetica"/>
                <a:ea typeface="Helvetica"/>
                <a:cs typeface="Helvetica"/>
                <a:sym typeface="Helvetica"/>
              </a:defRPr>
            </a:lvl1pPr>
          </a:lstStyle>
          <a:p>
            <a:r>
              <a:t>-Gilles Allain</a:t>
            </a:r>
          </a:p>
        </p:txBody>
      </p:sp>
      <p:sp>
        <p:nvSpPr>
          <p:cNvPr id="94" name="Shape 94"/>
          <p:cNvSpPr>
            <a:spLocks noGrp="1"/>
          </p:cNvSpPr>
          <p:nvPr>
            <p:ph type="body" sz="quarter" idx="14"/>
          </p:nvPr>
        </p:nvSpPr>
        <p:spPr>
          <a:xfrm>
            <a:off x="1270000" y="4267200"/>
            <a:ext cx="10464800" cy="685800"/>
          </a:xfrm>
          <a:prstGeom prst="rect">
            <a:avLst/>
          </a:prstGeom>
        </p:spPr>
        <p:txBody>
          <a:bodyPr>
            <a:spAutoFit/>
          </a:bodyPr>
          <a:lstStyle>
            <a:lvl1pPr marL="0" indent="0" algn="ctr">
              <a:spcBef>
                <a:spcPts val="0"/>
              </a:spcBef>
              <a:buSzTx/>
              <a:buNone/>
              <a:defRPr sz="3800"/>
            </a:lvl1pPr>
          </a:lstStyle>
          <a:p>
            <a:r>
              <a:t>« Saisissez une citation ici. » </a:t>
            </a:r>
          </a:p>
        </p:txBody>
      </p:sp>
      <p:sp>
        <p:nvSpPr>
          <p:cNvPr id="95" name="Shape 95"/>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Shape 102"/>
          <p:cNvSpPr>
            <a:spLocks noGrp="1"/>
          </p:cNvSpPr>
          <p:nvPr>
            <p:ph type="pic" idx="13"/>
          </p:nvPr>
        </p:nvSpPr>
        <p:spPr>
          <a:xfrm>
            <a:off x="0" y="0"/>
            <a:ext cx="13004800" cy="9753600"/>
          </a:xfrm>
          <a:prstGeom prst="rect">
            <a:avLst/>
          </a:prstGeom>
        </p:spPr>
        <p:txBody>
          <a:bodyPr lIns="91439" tIns="45719" rIns="91439" bIns="45719" anchor="t">
            <a:noAutofit/>
          </a:bodyPr>
          <a:lstStyle/>
          <a:p>
            <a:endParaRPr/>
          </a:p>
        </p:txBody>
      </p:sp>
      <p:sp>
        <p:nvSpPr>
          <p:cNvPr id="103" name="Shape 103"/>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Vierge">
    <p:spTree>
      <p:nvGrpSpPr>
        <p:cNvPr id="1" name=""/>
        <p:cNvGrpSpPr/>
        <p:nvPr/>
      </p:nvGrpSpPr>
      <p:grpSpPr>
        <a:xfrm>
          <a:off x="0" y="0"/>
          <a:ext cx="0" cy="0"/>
          <a:chOff x="0" y="0"/>
          <a:chExt cx="0" cy="0"/>
        </a:xfrm>
      </p:grpSpPr>
      <p:sp>
        <p:nvSpPr>
          <p:cNvPr id="110" name="Shape 110"/>
          <p:cNvSpPr>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952500" y="444500"/>
            <a:ext cx="11099800" cy="21590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Texte du titre</a:t>
            </a:r>
          </a:p>
        </p:txBody>
      </p:sp>
      <p:sp>
        <p:nvSpPr>
          <p:cNvPr id="3" name="Shape 3"/>
          <p:cNvSpPr>
            <a:spLocks noGrp="1"/>
          </p:cNvSpPr>
          <p:nvPr>
            <p:ph type="body" idx="1"/>
          </p:nvPr>
        </p:nvSpPr>
        <p:spPr>
          <a:xfrm>
            <a:off x="952500" y="2603500"/>
            <a:ext cx="11099800" cy="62865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Texte niveau 1</a:t>
            </a:r>
          </a:p>
          <a:p>
            <a:pPr lvl="1"/>
            <a:r>
              <a:t>Texte niveau 2</a:t>
            </a:r>
          </a:p>
          <a:p>
            <a:pPr lvl="2"/>
            <a:r>
              <a:t>Texte niveau 3</a:t>
            </a:r>
          </a:p>
          <a:p>
            <a:pPr lvl="3"/>
            <a:r>
              <a:t>Texte niveau 4</a:t>
            </a:r>
          </a:p>
          <a:p>
            <a:pPr lvl="4"/>
            <a:r>
              <a:t>Texte niveau 5</a:t>
            </a:r>
          </a:p>
        </p:txBody>
      </p:sp>
      <p:sp>
        <p:nvSpPr>
          <p:cNvPr id="4" name="Shape 4"/>
          <p:cNvSpPr>
            <a:spLocks noGrp="1"/>
          </p:cNvSpPr>
          <p:nvPr>
            <p:ph type="sldNum" sz="quarter" idx="2"/>
          </p:nvPr>
        </p:nvSpPr>
        <p:spPr>
          <a:xfrm>
            <a:off x="6311798" y="9251950"/>
            <a:ext cx="368504" cy="381000"/>
          </a:xfrm>
          <a:prstGeom prst="rect">
            <a:avLst/>
          </a:prstGeom>
          <a:ln w="12700">
            <a:miter lim="400000"/>
          </a:ln>
        </p:spPr>
        <p:txBody>
          <a:bodyPr wrap="none" lIns="50800" tIns="50800" rIns="50800" bIns="50800">
            <a:spAutoFit/>
          </a:bodyPr>
          <a:lstStyle>
            <a:lvl1pPr>
              <a:defRPr sz="1800"/>
            </a:lvl1pPr>
          </a:lstStyle>
          <a:p>
            <a:fld id="{86CB4B4D-7CA3-9044-876B-883B54F8677D}" type="slidenum">
              <a:t>‹N°›</a:t>
            </a:fld>
            <a:endParaRP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5" r:id="rId5"/>
    <p:sldLayoutId id="2147483657" r:id="rId6"/>
    <p:sldLayoutId id="2147483658" r:id="rId7"/>
    <p:sldLayoutId id="2147483659" r:id="rId8"/>
    <p:sldLayoutId id="2147483660" r:id="rId9"/>
  </p:sldLayoutIdLst>
  <p:transition spd="med"/>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9pPr>
    </p:titleStyle>
    <p:bodyStyle>
      <a:lvl1pPr marL="444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1pPr>
      <a:lvl2pPr marL="889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2pPr>
      <a:lvl3pPr marL="1333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3pPr>
      <a:lvl4pPr marL="1778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4pPr>
      <a:lvl5pPr marL="2222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5pPr>
      <a:lvl6pPr marL="2667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6pPr>
      <a:lvl7pPr marL="3111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7pPr>
      <a:lvl8pPr marL="3556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8pPr>
      <a:lvl9pPr marL="4000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formulaires.saisine.parisnanterre.fr/rdv/sufom/" TargetMode="External"/><Relationship Id="rId2" Type="http://schemas.openxmlformats.org/officeDocument/2006/relationships/hyperlink" Target="https://drive.google.com/file/d/1o2WU0aJJUqPaO5Ooc_C33LtnnKKstY6S/view?usp=share_link" TargetMode="External"/><Relationship Id="rId1" Type="http://schemas.openxmlformats.org/officeDocument/2006/relationships/slideLayout" Target="../slideLayouts/slideLayout2.xml"/><Relationship Id="rId6" Type="http://schemas.openxmlformats.org/officeDocument/2006/relationships/hyperlink" Target="mailto:vperennes@parisnanterre.fr" TargetMode="External"/><Relationship Id="rId5" Type="http://schemas.openxmlformats.org/officeDocument/2006/relationships/hyperlink" Target="mailto:tpetiton@parisnanterre.fr" TargetMode="External"/><Relationship Id="rId4" Type="http://schemas.openxmlformats.org/officeDocument/2006/relationships/hyperlink" Target="https://sufom.parisnanterre.fr/les-parcours-personnalises-enseignements-et-pre-professionnalisation"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formations.parisnanterre.fr/fr/formations-2023-2024/les-formations/licence-lmd-03/sciences-de-l-education-licence-JWQCS18H/accompagnement-socio-educatif-et-formation-JXBHVK0D.html" TargetMode="External"/><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hyperlink" Target="https://formations.parisnanterre.fr/fr/rechercher-des-formations/licence-lmd-03/sciences-de-l-education-licence-JWQCS18H/accompagnement-socio-educatif-et-formation-JXBHVK0D.html"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identite.parisnanterre.fr/" TargetMode="External"/><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hyperlink" Target="http://ipweb.parisnanterre.fr/"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Shape 131"/>
          <p:cNvSpPr/>
          <p:nvPr/>
        </p:nvSpPr>
        <p:spPr>
          <a:xfrm>
            <a:off x="1667933" y="-8467"/>
            <a:ext cx="11344673" cy="8373204"/>
          </a:xfrm>
          <a:prstGeom prst="rect">
            <a:avLst/>
          </a:prstGeom>
          <a:solidFill>
            <a:schemeClr val="accent3">
              <a:satOff val="18648"/>
              <a:lumOff val="5971"/>
            </a:schemeClr>
          </a:solidFill>
          <a:ln w="12700">
            <a:miter lim="400000"/>
          </a:ln>
        </p:spPr>
        <p:txBody>
          <a:bodyPr lIns="50800" tIns="50800" rIns="50800" bIns="50800" anchor="ctr"/>
          <a:lstStyle/>
          <a:p>
            <a:pPr>
              <a:defRPr sz="2400">
                <a:solidFill>
                  <a:schemeClr val="accent2">
                    <a:hueOff val="-2473793"/>
                    <a:satOff val="-50209"/>
                    <a:lumOff val="23543"/>
                  </a:schemeClr>
                </a:solidFill>
              </a:defRPr>
            </a:pPr>
            <a:endParaRPr/>
          </a:p>
        </p:txBody>
      </p:sp>
      <p:sp>
        <p:nvSpPr>
          <p:cNvPr id="132" name="Shape 132"/>
          <p:cNvSpPr/>
          <p:nvPr/>
        </p:nvSpPr>
        <p:spPr>
          <a:xfrm>
            <a:off x="-82316" y="4485878"/>
            <a:ext cx="13944057" cy="5298657"/>
          </a:xfrm>
          <a:custGeom>
            <a:avLst/>
            <a:gdLst/>
            <a:ahLst/>
            <a:cxnLst>
              <a:cxn ang="0">
                <a:pos x="wd2" y="hd2"/>
              </a:cxn>
              <a:cxn ang="5400000">
                <a:pos x="wd2" y="hd2"/>
              </a:cxn>
              <a:cxn ang="10800000">
                <a:pos x="wd2" y="hd2"/>
              </a:cxn>
              <a:cxn ang="16200000">
                <a:pos x="wd2" y="hd2"/>
              </a:cxn>
            </a:cxnLst>
            <a:rect l="0" t="0" r="r" b="b"/>
            <a:pathLst>
              <a:path w="21600" h="21600" extrusionOk="0">
                <a:moveTo>
                  <a:pt x="21570" y="0"/>
                </a:moveTo>
                <a:lnTo>
                  <a:pt x="70" y="16099"/>
                </a:lnTo>
                <a:lnTo>
                  <a:pt x="0" y="21600"/>
                </a:lnTo>
                <a:lnTo>
                  <a:pt x="21600" y="21600"/>
                </a:lnTo>
                <a:lnTo>
                  <a:pt x="21570" y="0"/>
                </a:lnTo>
                <a:close/>
              </a:path>
            </a:pathLst>
          </a:custGeom>
          <a:solidFill>
            <a:srgbClr val="FFFFFF"/>
          </a:solidFill>
          <a:ln w="12700">
            <a:miter lim="400000"/>
          </a:ln>
          <a:effectLst/>
        </p:spPr>
        <p:txBody>
          <a:bodyPr lIns="50800" tIns="50800" rIns="50800" bIns="50800" anchor="ctr"/>
          <a:lstStyle/>
          <a:p>
            <a:pPr>
              <a:defRPr sz="2400"/>
            </a:pPr>
            <a:endParaRPr/>
          </a:p>
        </p:txBody>
      </p:sp>
      <p:sp>
        <p:nvSpPr>
          <p:cNvPr id="134" name="Shape 134"/>
          <p:cNvSpPr/>
          <p:nvPr/>
        </p:nvSpPr>
        <p:spPr>
          <a:xfrm>
            <a:off x="-42498" y="-5507"/>
            <a:ext cx="13089796" cy="9811561"/>
          </a:xfrm>
          <a:custGeom>
            <a:avLst/>
            <a:gdLst/>
            <a:ahLst/>
            <a:cxnLst>
              <a:cxn ang="0">
                <a:pos x="wd2" y="hd2"/>
              </a:cxn>
              <a:cxn ang="5400000">
                <a:pos x="wd2" y="hd2"/>
              </a:cxn>
              <a:cxn ang="10800000">
                <a:pos x="wd2" y="hd2"/>
              </a:cxn>
              <a:cxn ang="16200000">
                <a:pos x="wd2" y="hd2"/>
              </a:cxn>
            </a:cxnLst>
            <a:rect l="0" t="0" r="r" b="b"/>
            <a:pathLst>
              <a:path w="21600" h="21600" extrusionOk="0">
                <a:moveTo>
                  <a:pt x="38" y="21600"/>
                </a:moveTo>
                <a:lnTo>
                  <a:pt x="21600" y="21600"/>
                </a:lnTo>
                <a:lnTo>
                  <a:pt x="3854" y="0"/>
                </a:lnTo>
                <a:lnTo>
                  <a:pt x="0" y="0"/>
                </a:lnTo>
                <a:lnTo>
                  <a:pt x="38" y="21600"/>
                </a:lnTo>
                <a:close/>
              </a:path>
            </a:pathLst>
          </a:custGeom>
          <a:solidFill>
            <a:srgbClr val="D8232A"/>
          </a:solidFill>
          <a:ln w="12700">
            <a:miter lim="400000"/>
          </a:ln>
          <a:effectLst/>
        </p:spPr>
        <p:txBody>
          <a:bodyPr lIns="50800" tIns="50800" rIns="50800" bIns="50800" anchor="ctr"/>
          <a:lstStyle/>
          <a:p>
            <a:pPr>
              <a:defRPr sz="2400">
                <a:solidFill>
                  <a:srgbClr val="FFFFFF"/>
                </a:solidFill>
              </a:defRPr>
            </a:pPr>
            <a:endParaRPr/>
          </a:p>
        </p:txBody>
      </p:sp>
      <p:sp>
        <p:nvSpPr>
          <p:cNvPr id="136" name="Shape 136"/>
          <p:cNvSpPr/>
          <p:nvPr/>
        </p:nvSpPr>
        <p:spPr>
          <a:xfrm>
            <a:off x="718450" y="5031842"/>
            <a:ext cx="6426116" cy="1472198"/>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p>
            <a:pPr algn="l">
              <a:defRPr sz="4900">
                <a:solidFill>
                  <a:srgbClr val="FFFFFF"/>
                </a:solidFill>
                <a:latin typeface="Averta"/>
                <a:ea typeface="Averta"/>
                <a:cs typeface="Averta"/>
                <a:sym typeface="Averta"/>
              </a:defRPr>
            </a:pPr>
            <a:r>
              <a:rPr lang="fr-FR" dirty="0">
                <a:latin typeface="Arial" charset="0"/>
                <a:ea typeface="Arial" charset="0"/>
                <a:cs typeface="Arial" charset="0"/>
              </a:rPr>
              <a:t>Réunion de rentrée</a:t>
            </a:r>
          </a:p>
          <a:p>
            <a:pPr algn="l">
              <a:defRPr sz="4900">
                <a:solidFill>
                  <a:srgbClr val="FFFFFF"/>
                </a:solidFill>
                <a:latin typeface="Averta"/>
                <a:ea typeface="Averta"/>
                <a:cs typeface="Averta"/>
                <a:sym typeface="Averta"/>
              </a:defRPr>
            </a:pPr>
            <a:r>
              <a:rPr lang="fr-FR" sz="4000" dirty="0">
                <a:latin typeface="Arial" charset="0"/>
                <a:ea typeface="Arial" charset="0"/>
                <a:cs typeface="Arial" charset="0"/>
              </a:rPr>
              <a:t>L2 Sciences de l’éducation</a:t>
            </a:r>
          </a:p>
        </p:txBody>
      </p:sp>
      <p:grpSp>
        <p:nvGrpSpPr>
          <p:cNvPr id="139" name="Group 139"/>
          <p:cNvGrpSpPr/>
          <p:nvPr/>
        </p:nvGrpSpPr>
        <p:grpSpPr>
          <a:xfrm>
            <a:off x="742451" y="6644518"/>
            <a:ext cx="5759949" cy="842600"/>
            <a:chOff x="-38218" y="0"/>
            <a:chExt cx="5759948" cy="842598"/>
          </a:xfrm>
        </p:grpSpPr>
        <p:sp>
          <p:nvSpPr>
            <p:cNvPr id="137" name="Shape 137"/>
            <p:cNvSpPr/>
            <p:nvPr/>
          </p:nvSpPr>
          <p:spPr>
            <a:xfrm>
              <a:off x="-38218" y="247565"/>
              <a:ext cx="5759948" cy="595033"/>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spAutoFit/>
            </a:bodyPr>
            <a:lstStyle>
              <a:lvl1pPr algn="l">
                <a:defRPr sz="2200" b="1">
                  <a:solidFill>
                    <a:srgbClr val="FFFFFF"/>
                  </a:solidFill>
                  <a:latin typeface="Averta-Semibold"/>
                  <a:ea typeface="Averta-Semibold"/>
                  <a:cs typeface="Averta-Semibold"/>
                  <a:sym typeface="Averta-Semibold"/>
                </a:defRPr>
              </a:lvl1pPr>
            </a:lstStyle>
            <a:p>
              <a:r>
                <a:rPr lang="fr-FR" sz="3200" dirty="0">
                  <a:latin typeface="Arial" charset="0"/>
                  <a:ea typeface="Arial" charset="0"/>
                  <a:cs typeface="Arial" charset="0"/>
                </a:rPr>
                <a:t>Septembre 2023</a:t>
              </a:r>
            </a:p>
          </p:txBody>
        </p:sp>
        <p:sp>
          <p:nvSpPr>
            <p:cNvPr id="138" name="Shape 138"/>
            <p:cNvSpPr/>
            <p:nvPr/>
          </p:nvSpPr>
          <p:spPr>
            <a:xfrm>
              <a:off x="65997" y="0"/>
              <a:ext cx="331193" cy="64691"/>
            </a:xfrm>
            <a:prstGeom prst="rect">
              <a:avLst/>
            </a:prstGeom>
            <a:solidFill>
              <a:srgbClr val="FFFFFF"/>
            </a:solidFill>
            <a:ln w="12700" cap="flat">
              <a:noFill/>
              <a:miter lim="400000"/>
            </a:ln>
            <a:effectLst/>
          </p:spPr>
          <p:txBody>
            <a:bodyPr wrap="square" lIns="50800" tIns="50800" rIns="50800" bIns="50800" numCol="1" anchor="ctr">
              <a:noAutofit/>
            </a:bodyPr>
            <a:lstStyle/>
            <a:p>
              <a:pPr>
                <a:defRPr sz="2400">
                  <a:solidFill>
                    <a:srgbClr val="FFFFFF"/>
                  </a:solidFill>
                </a:defRPr>
              </a:pPr>
              <a:endParaRPr/>
            </a:p>
          </p:txBody>
        </p:sp>
      </p:grpSp>
      <p:pic>
        <p:nvPicPr>
          <p:cNvPr id="10" name="Image 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79307" y="8139503"/>
            <a:ext cx="3052201" cy="652983"/>
          </a:xfrm>
          <a:prstGeom prst="rect">
            <a:avLst/>
          </a:prstGeom>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a16="http://schemas.microsoft.com/office/drawing/2014/main" id="{BF19B5D2-6DEE-7A41-B7C5-735B03A05F78}"/>
              </a:ext>
            </a:extLst>
          </p:cNvPr>
          <p:cNvSpPr txBox="1"/>
          <p:nvPr/>
        </p:nvSpPr>
        <p:spPr>
          <a:xfrm>
            <a:off x="456587" y="2233419"/>
            <a:ext cx="12327428" cy="564257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lvl="0" algn="just"/>
            <a:r>
              <a:rPr lang="fr-FR" sz="2400" b="1" dirty="0"/>
              <a:t>Précision stage semestre 4 :</a:t>
            </a:r>
          </a:p>
          <a:p>
            <a:pPr lvl="0" algn="just"/>
            <a:endParaRPr lang="fr-FR" sz="2400" b="1" dirty="0"/>
          </a:p>
          <a:p>
            <a:pPr lvl="0" algn="just"/>
            <a:r>
              <a:rPr lang="fr-FR" sz="2400" b="1" dirty="0"/>
              <a:t>Pour les </a:t>
            </a:r>
            <a:r>
              <a:rPr lang="fr-FR" sz="2400" b="1" dirty="0" err="1"/>
              <a:t>étudiant.e.s</a:t>
            </a:r>
            <a:r>
              <a:rPr lang="fr-FR" sz="2400" b="1" dirty="0"/>
              <a:t> en It. </a:t>
            </a:r>
            <a:r>
              <a:rPr lang="fr-FR" sz="2400" b="1" dirty="0" err="1"/>
              <a:t>SdE</a:t>
            </a:r>
            <a:r>
              <a:rPr lang="fr-FR" sz="2400" b="1" dirty="0"/>
              <a:t> : 36 heures.</a:t>
            </a:r>
          </a:p>
          <a:p>
            <a:pPr algn="just"/>
            <a:r>
              <a:rPr lang="fr-FR" sz="2400" dirty="0"/>
              <a:t>Aucune dérogation possible.</a:t>
            </a:r>
          </a:p>
          <a:p>
            <a:pPr lvl="0" algn="just"/>
            <a:r>
              <a:rPr lang="fr-FR" sz="2400" dirty="0"/>
              <a:t>Les stages sont coordonnés par les référentes « stage » (comme au semestre 3).</a:t>
            </a:r>
          </a:p>
          <a:p>
            <a:pPr lvl="0" algn="just"/>
            <a:r>
              <a:rPr lang="fr-FR" sz="2400" dirty="0"/>
              <a:t>L’attestation de stage et l’écrit réflexif seront à déposer impérativement sur CEL avant le 7 mai 2024.</a:t>
            </a:r>
          </a:p>
          <a:p>
            <a:pPr lvl="0" algn="just"/>
            <a:endParaRPr lang="fr-FR" sz="2400" b="1" dirty="0"/>
          </a:p>
          <a:p>
            <a:pPr lvl="0" algn="just"/>
            <a:r>
              <a:rPr lang="fr-FR" sz="2400" b="1" dirty="0"/>
              <a:t>Pour les </a:t>
            </a:r>
            <a:r>
              <a:rPr lang="fr-FR" sz="2400" b="1" dirty="0" err="1"/>
              <a:t>étudiant.e.s</a:t>
            </a:r>
            <a:r>
              <a:rPr lang="fr-FR" sz="2400" b="1" dirty="0"/>
              <a:t> en It. </a:t>
            </a:r>
            <a:r>
              <a:rPr lang="fr-FR" sz="2400" b="1" dirty="0" err="1"/>
              <a:t>MdE</a:t>
            </a:r>
            <a:r>
              <a:rPr lang="fr-FR" sz="2400" b="1" dirty="0"/>
              <a:t> : </a:t>
            </a:r>
            <a:r>
              <a:rPr lang="fr-FR" sz="2400" dirty="0"/>
              <a:t>le stage est coordonné par le SUFOM. </a:t>
            </a:r>
          </a:p>
          <a:p>
            <a:pPr lvl="0" algn="just"/>
            <a:r>
              <a:rPr lang="fr-FR" sz="2400" dirty="0"/>
              <a:t>24h ou 36 heures. </a:t>
            </a:r>
            <a:r>
              <a:rPr lang="fr-FR" sz="2400" b="1" i="1" dirty="0">
                <a:solidFill>
                  <a:srgbClr val="FF0000"/>
                </a:solidFill>
              </a:rPr>
              <a:t>/!\ </a:t>
            </a:r>
            <a:r>
              <a:rPr lang="fr-FR" sz="2400" i="1" dirty="0"/>
              <a:t>Pour les personnes qui ne suivent pas le Projet collaboratif Education (UE9), le stage sera de 36h. et sa validation nécessitera un rapport spécifique. Des précisions vont seront apportées par le SUFOM.</a:t>
            </a:r>
          </a:p>
          <a:p>
            <a:pPr marL="0" marR="0" indent="0" algn="just" defTabSz="584200" rtl="0" fontAlgn="auto" latinLnBrk="0" hangingPunct="0">
              <a:lnSpc>
                <a:spcPct val="100000"/>
              </a:lnSpc>
              <a:spcBef>
                <a:spcPts val="0"/>
              </a:spcBef>
              <a:spcAft>
                <a:spcPts val="0"/>
              </a:spcAft>
              <a:buClrTx/>
              <a:buSzTx/>
              <a:buFontTx/>
              <a:buNone/>
              <a:tabLst/>
            </a:pPr>
            <a:endParaRPr lang="fr-FR" sz="2400" b="1" dirty="0"/>
          </a:p>
          <a:p>
            <a:pPr marL="0" marR="0" indent="0" algn="l" defTabSz="584200" rtl="0" fontAlgn="auto" latinLnBrk="0" hangingPunct="0">
              <a:lnSpc>
                <a:spcPct val="100000"/>
              </a:lnSpc>
              <a:spcBef>
                <a:spcPts val="0"/>
              </a:spcBef>
              <a:spcAft>
                <a:spcPts val="0"/>
              </a:spcAft>
              <a:buClrTx/>
              <a:buSzTx/>
              <a:buFontTx/>
              <a:buNone/>
              <a:tabLst/>
            </a:pPr>
            <a:r>
              <a:rPr kumimoji="0" lang="fr-FR" sz="2400" b="0" i="0" u="none" strike="noStrike" cap="none" spc="0" normalizeH="0" baseline="0" dirty="0">
                <a:ln>
                  <a:noFill/>
                </a:ln>
                <a:solidFill>
                  <a:srgbClr val="000000"/>
                </a:solidFill>
                <a:effectLst/>
                <a:uFillTx/>
                <a:latin typeface="+mn-lt"/>
                <a:ea typeface="+mn-ea"/>
                <a:cs typeface="+mn-cs"/>
                <a:sym typeface="Helvetica Light"/>
              </a:rPr>
              <a:t>Toutes les informations nécessaires seront mises en ligne régulièrement sur l’espace CEL dédié.</a:t>
            </a:r>
          </a:p>
        </p:txBody>
      </p:sp>
    </p:spTree>
    <p:extLst>
      <p:ext uri="{BB962C8B-B14F-4D97-AF65-F5344CB8AC3E}">
        <p14:creationId xmlns:p14="http://schemas.microsoft.com/office/powerpoint/2010/main" val="1894885119"/>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654B1E14-6057-794F-8492-247ABB5EDA42}"/>
              </a:ext>
            </a:extLst>
          </p:cNvPr>
          <p:cNvSpPr txBox="1"/>
          <p:nvPr/>
        </p:nvSpPr>
        <p:spPr>
          <a:xfrm>
            <a:off x="143435" y="-685610"/>
            <a:ext cx="12432697" cy="1075166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fr-FR" sz="2800" b="1" u="sng" dirty="0">
                <a:latin typeface="Calibri" panose="020F0502020204030204" pitchFamily="34" charset="0"/>
                <a:cs typeface="Calibri" panose="020F0502020204030204" pitchFamily="34" charset="0"/>
              </a:rPr>
              <a:t>UE 2 / UE 7 :  Métiers de l’enseignement : SUFOM</a:t>
            </a:r>
          </a:p>
          <a:p>
            <a:pPr marL="0" marR="0" indent="0" algn="l" defTabSz="584200" rtl="0" fontAlgn="auto" latinLnBrk="0" hangingPunct="0">
              <a:lnSpc>
                <a:spcPct val="100000"/>
              </a:lnSpc>
              <a:spcBef>
                <a:spcPts val="0"/>
              </a:spcBef>
              <a:spcAft>
                <a:spcPts val="0"/>
              </a:spcAft>
              <a:buClrTx/>
              <a:buSzTx/>
              <a:buFontTx/>
              <a:buNone/>
              <a:tabLst/>
            </a:pPr>
            <a:endParaRPr kumimoji="0" lang="fr-FR" sz="2000" b="0" i="0" u="none" strike="noStrike" cap="none" spc="0" normalizeH="0" baseline="0" dirty="0">
              <a:ln>
                <a:noFill/>
              </a:ln>
              <a:solidFill>
                <a:srgbClr val="000000"/>
              </a:solidFill>
              <a:effectLst/>
              <a:uFillTx/>
              <a:latin typeface="Calibri" panose="020F0502020204030204" pitchFamily="34" charset="0"/>
              <a:cs typeface="Calibri" panose="020F0502020204030204" pitchFamily="34" charset="0"/>
              <a:sym typeface="Helvetica Light"/>
            </a:endParaRPr>
          </a:p>
          <a:p>
            <a:pPr algn="l"/>
            <a:endParaRPr lang="fr-FR" sz="2000" dirty="0">
              <a:latin typeface="Calibri" panose="020F0502020204030204" pitchFamily="34" charset="0"/>
              <a:cs typeface="Calibri" panose="020F0502020204030204" pitchFamily="34" charset="0"/>
            </a:endParaRPr>
          </a:p>
          <a:p>
            <a:pPr algn="l"/>
            <a:r>
              <a:rPr lang="fr-FR" sz="2400" dirty="0">
                <a:latin typeface="Calibri" panose="020F0502020204030204" pitchFamily="34" charset="0"/>
                <a:cs typeface="Calibri" panose="020F0502020204030204" pitchFamily="34" charset="0"/>
              </a:rPr>
              <a:t>Pour les étudiants qui choisiront l'itinéraire Enseignement, ils devront ensuite </a:t>
            </a:r>
            <a:r>
              <a:rPr lang="fr-FR" sz="2400" u="sng" dirty="0">
                <a:latin typeface="Calibri" panose="020F0502020204030204" pitchFamily="34" charset="0"/>
                <a:cs typeface="Calibri" panose="020F0502020204030204" pitchFamily="34" charset="0"/>
              </a:rPr>
              <a:t>obligatoirement </a:t>
            </a:r>
            <a:r>
              <a:rPr lang="fr-FR" sz="2400" dirty="0">
                <a:latin typeface="Calibri" panose="020F0502020204030204" pitchFamily="34" charset="0"/>
                <a:cs typeface="Calibri" panose="020F0502020204030204" pitchFamily="34" charset="0"/>
              </a:rPr>
              <a:t>s'inscrire au </a:t>
            </a:r>
            <a:r>
              <a:rPr lang="fr-FR" sz="2400" dirty="0" err="1">
                <a:latin typeface="Calibri" panose="020F0502020204030204" pitchFamily="34" charset="0"/>
                <a:cs typeface="Calibri" panose="020F0502020204030204" pitchFamily="34" charset="0"/>
              </a:rPr>
              <a:t>Sufom</a:t>
            </a:r>
            <a:r>
              <a:rPr lang="fr-FR" sz="2400" dirty="0">
                <a:latin typeface="Calibri" panose="020F0502020204030204" pitchFamily="34" charset="0"/>
                <a:cs typeface="Calibri" panose="020F0502020204030204" pitchFamily="34" charset="0"/>
              </a:rPr>
              <a:t> dans les EC et/ou TD.</a:t>
            </a:r>
          </a:p>
          <a:p>
            <a:pPr algn="l"/>
            <a:endParaRPr lang="fr-FR" sz="2400" dirty="0">
              <a:latin typeface="Calibri" panose="020F0502020204030204" pitchFamily="34" charset="0"/>
              <a:cs typeface="Calibri" panose="020F0502020204030204" pitchFamily="34" charset="0"/>
            </a:endParaRPr>
          </a:p>
          <a:p>
            <a:pPr algn="just"/>
            <a:r>
              <a:rPr lang="fr-FR" sz="2400" i="0" u="none" strike="noStrike" dirty="0">
                <a:solidFill>
                  <a:srgbClr val="333333"/>
                </a:solidFill>
                <a:effectLst/>
                <a:latin typeface="Calibri" panose="020F0502020204030204" pitchFamily="34" charset="0"/>
                <a:cs typeface="Calibri" panose="020F0502020204030204" pitchFamily="34" charset="0"/>
              </a:rPr>
              <a:t>Les inscriptions pédagogiques pour le Parcours  Complémentaire Enseignement ( L2 - L3 / 1er Degré) auront lieu du lundi 11 septembre au vendredi 15 septembre 2023 au 3</a:t>
            </a:r>
            <a:r>
              <a:rPr lang="fr-FR" sz="2400" i="0" u="none" strike="noStrike" baseline="30000" dirty="0">
                <a:solidFill>
                  <a:srgbClr val="333333"/>
                </a:solidFill>
                <a:effectLst/>
                <a:latin typeface="Calibri" panose="020F0502020204030204" pitchFamily="34" charset="0"/>
                <a:cs typeface="Calibri" panose="020F0502020204030204" pitchFamily="34" charset="0"/>
              </a:rPr>
              <a:t>ème</a:t>
            </a:r>
            <a:r>
              <a:rPr lang="fr-FR" sz="2400" i="0" u="none" strike="noStrike" dirty="0">
                <a:solidFill>
                  <a:srgbClr val="333333"/>
                </a:solidFill>
                <a:effectLst/>
                <a:latin typeface="Calibri" panose="020F0502020204030204" pitchFamily="34" charset="0"/>
                <a:cs typeface="Calibri" panose="020F0502020204030204" pitchFamily="34" charset="0"/>
              </a:rPr>
              <a:t> étage du bâtiment de la formation continue - SUFOM. Vous devez impérativement avoir fait votre Inscription Pédagogique dans votre UFR avant de prendre Rendez-vous au SUFOM.</a:t>
            </a:r>
          </a:p>
          <a:p>
            <a:pPr algn="just"/>
            <a:endParaRPr lang="fr-FR" sz="2400" dirty="0">
              <a:solidFill>
                <a:srgbClr val="333333"/>
              </a:solidFill>
              <a:latin typeface="Calibri" panose="020F0502020204030204" pitchFamily="34" charset="0"/>
              <a:cs typeface="Calibri" panose="020F0502020204030204" pitchFamily="34" charset="0"/>
            </a:endParaRPr>
          </a:p>
          <a:p>
            <a:pPr algn="just"/>
            <a:r>
              <a:rPr lang="fr-FR" sz="2400" i="0" u="none" strike="noStrike" dirty="0">
                <a:solidFill>
                  <a:srgbClr val="333333"/>
                </a:solidFill>
                <a:effectLst/>
                <a:latin typeface="Calibri" panose="020F0502020204030204" pitchFamily="34" charset="0"/>
                <a:cs typeface="Calibri" panose="020F0502020204030204" pitchFamily="34" charset="0"/>
              </a:rPr>
              <a:t>Vidéo de présentation du </a:t>
            </a:r>
            <a:r>
              <a:rPr lang="fr-FR" sz="2400" i="0" u="none" strike="noStrike" dirty="0" err="1">
                <a:solidFill>
                  <a:srgbClr val="333333"/>
                </a:solidFill>
                <a:effectLst/>
                <a:latin typeface="Calibri" panose="020F0502020204030204" pitchFamily="34" charset="0"/>
                <a:cs typeface="Calibri" panose="020F0502020204030204" pitchFamily="34" charset="0"/>
              </a:rPr>
              <a:t>Sufom</a:t>
            </a:r>
            <a:r>
              <a:rPr lang="fr-FR" sz="2400" i="0" u="none" strike="noStrike" dirty="0">
                <a:solidFill>
                  <a:srgbClr val="333333"/>
                </a:solidFill>
                <a:effectLst/>
                <a:latin typeface="Calibri" panose="020F0502020204030204" pitchFamily="34" charset="0"/>
                <a:cs typeface="Calibri" panose="020F0502020204030204" pitchFamily="34" charset="0"/>
              </a:rPr>
              <a:t> (5 minutes) :</a:t>
            </a:r>
          </a:p>
          <a:p>
            <a:pPr algn="just"/>
            <a:r>
              <a:rPr lang="fr-FR" sz="2400" b="0" i="0" dirty="0">
                <a:solidFill>
                  <a:srgbClr val="1155CC"/>
                </a:solidFill>
                <a:effectLst/>
                <a:latin typeface="Arial" panose="020B0604020202020204" pitchFamily="34" charset="0"/>
                <a:hlinkClick r:id="rId2"/>
              </a:rPr>
              <a:t>https://drive.google.com/file/d/1o2WU0aJJUqPaO5Ooc_C33LtnnKKstY6S/view?usp=share_link</a:t>
            </a:r>
            <a:endParaRPr lang="fr-FR" sz="2400" i="0" u="none" strike="noStrike" dirty="0">
              <a:solidFill>
                <a:srgbClr val="333333"/>
              </a:solidFill>
              <a:effectLst/>
              <a:latin typeface="Calibri" panose="020F0502020204030204" pitchFamily="34" charset="0"/>
              <a:cs typeface="Calibri" panose="020F0502020204030204" pitchFamily="34" charset="0"/>
            </a:endParaRPr>
          </a:p>
          <a:p>
            <a:pPr algn="l"/>
            <a:r>
              <a:rPr lang="fr-FR" sz="2400" dirty="0">
                <a:latin typeface="Calibri" panose="020F0502020204030204" pitchFamily="34" charset="0"/>
                <a:cs typeface="Calibri" panose="020F0502020204030204" pitchFamily="34" charset="0"/>
              </a:rPr>
              <a:t/>
            </a:r>
            <a:br>
              <a:rPr lang="fr-FR" sz="2400" dirty="0">
                <a:latin typeface="Calibri" panose="020F0502020204030204" pitchFamily="34" charset="0"/>
                <a:cs typeface="Calibri" panose="020F0502020204030204" pitchFamily="34" charset="0"/>
              </a:rPr>
            </a:br>
            <a:r>
              <a:rPr lang="fr-FR" sz="2400" b="1" i="0" u="none" strike="noStrike" dirty="0">
                <a:solidFill>
                  <a:srgbClr val="FF0000"/>
                </a:solidFill>
                <a:effectLst/>
                <a:latin typeface="Calibri" panose="020F0502020204030204" pitchFamily="34" charset="0"/>
                <a:cs typeface="Calibri" panose="020F0502020204030204" pitchFamily="34" charset="0"/>
              </a:rPr>
              <a:t>Les inscriptions se feront uniquement sur Rendez-vous</a:t>
            </a:r>
            <a:r>
              <a:rPr lang="fr-FR" sz="2400" dirty="0">
                <a:latin typeface="Calibri" panose="020F0502020204030204" pitchFamily="34" charset="0"/>
                <a:cs typeface="Calibri" panose="020F0502020204030204" pitchFamily="34" charset="0"/>
              </a:rPr>
              <a:t/>
            </a:r>
            <a:br>
              <a:rPr lang="fr-FR" sz="2400" dirty="0">
                <a:latin typeface="Calibri" panose="020F0502020204030204" pitchFamily="34" charset="0"/>
                <a:cs typeface="Calibri" panose="020F0502020204030204" pitchFamily="34" charset="0"/>
              </a:rPr>
            </a:br>
            <a:r>
              <a:rPr lang="fr-FR" sz="2400" b="0" i="0" dirty="0">
                <a:solidFill>
                  <a:srgbClr val="1155CC"/>
                </a:solidFill>
                <a:effectLst/>
                <a:latin typeface="Calibri" panose="020F0502020204030204" pitchFamily="34" charset="0"/>
                <a:cs typeface="Calibri" panose="020F0502020204030204" pitchFamily="34" charset="0"/>
                <a:hlinkClick r:id="rId3"/>
              </a:rPr>
              <a:t>https://formulaires.saisine.parisnanterre.fr/rdv/sufom/</a:t>
            </a:r>
            <a:r>
              <a:rPr lang="fr-FR" sz="2400" b="0" i="0" dirty="0">
                <a:solidFill>
                  <a:srgbClr val="1155CC"/>
                </a:solidFill>
                <a:effectLst/>
                <a:latin typeface="Calibri" panose="020F0502020204030204" pitchFamily="34" charset="0"/>
                <a:cs typeface="Calibri" panose="020F0502020204030204" pitchFamily="34" charset="0"/>
              </a:rPr>
              <a:t> </a:t>
            </a:r>
            <a:r>
              <a:rPr lang="fr-FR" sz="2400" b="0" i="0" u="none" strike="noStrike" dirty="0">
                <a:solidFill>
                  <a:srgbClr val="333333"/>
                </a:solidFill>
                <a:effectLst/>
                <a:latin typeface="Calibri" panose="020F0502020204030204" pitchFamily="34" charset="0"/>
                <a:cs typeface="Calibri" panose="020F0502020204030204" pitchFamily="34" charset="0"/>
              </a:rPr>
              <a:t>(en cours de paramétrage).</a:t>
            </a:r>
          </a:p>
          <a:p>
            <a:pPr algn="just"/>
            <a:r>
              <a:rPr lang="fr-FR" sz="2400" dirty="0">
                <a:latin typeface="Calibri" panose="020F0502020204030204" pitchFamily="34" charset="0"/>
                <a:cs typeface="Calibri" panose="020F0502020204030204" pitchFamily="34" charset="0"/>
              </a:rPr>
              <a:t/>
            </a:r>
            <a:br>
              <a:rPr lang="fr-FR" sz="2400" dirty="0">
                <a:latin typeface="Calibri" panose="020F0502020204030204" pitchFamily="34" charset="0"/>
                <a:cs typeface="Calibri" panose="020F0502020204030204" pitchFamily="34" charset="0"/>
              </a:rPr>
            </a:br>
            <a:r>
              <a:rPr lang="fr-FR" sz="2400" b="0" i="0" u="none" strike="noStrike" dirty="0">
                <a:solidFill>
                  <a:srgbClr val="333333"/>
                </a:solidFill>
                <a:effectLst/>
                <a:latin typeface="Calibri" panose="020F0502020204030204" pitchFamily="34" charset="0"/>
                <a:cs typeface="Calibri" panose="020F0502020204030204" pitchFamily="34" charset="0"/>
              </a:rPr>
              <a:t>Les horaires d'inscriptions sont : du Lundi au Vendredi de 9h30 à 12h30 et de 13h30 à 16h30.</a:t>
            </a:r>
            <a:r>
              <a:rPr lang="fr-FR" sz="2400" dirty="0">
                <a:latin typeface="Calibri" panose="020F0502020204030204" pitchFamily="34" charset="0"/>
                <a:cs typeface="Calibri" panose="020F0502020204030204" pitchFamily="34" charset="0"/>
              </a:rPr>
              <a:t/>
            </a:r>
            <a:br>
              <a:rPr lang="fr-FR" sz="2400" dirty="0">
                <a:latin typeface="Calibri" panose="020F0502020204030204" pitchFamily="34" charset="0"/>
                <a:cs typeface="Calibri" panose="020F0502020204030204" pitchFamily="34" charset="0"/>
              </a:rPr>
            </a:br>
            <a:r>
              <a:rPr lang="fr-FR" sz="2400" dirty="0">
                <a:solidFill>
                  <a:srgbClr val="333333"/>
                </a:solidFill>
                <a:latin typeface="Calibri" panose="020F0502020204030204" pitchFamily="34" charset="0"/>
                <a:cs typeface="Calibri" panose="020F0502020204030204" pitchFamily="34" charset="0"/>
              </a:rPr>
              <a:t>Page du SUFOM : </a:t>
            </a:r>
            <a:r>
              <a:rPr lang="fr-FR" sz="2400" dirty="0">
                <a:solidFill>
                  <a:srgbClr val="333333"/>
                </a:solidFill>
                <a:latin typeface="Calibri" panose="020F0502020204030204" pitchFamily="34" charset="0"/>
                <a:cs typeface="Calibri" panose="020F0502020204030204" pitchFamily="34" charset="0"/>
                <a:hlinkClick r:id="rId4"/>
              </a:rPr>
              <a:t>https://sufom.parisnanterre.fr/les-parcours-personnalises-enseignements-et-pre-professionnalisation</a:t>
            </a:r>
            <a:endParaRPr lang="fr-FR" sz="2400" dirty="0">
              <a:solidFill>
                <a:srgbClr val="333333"/>
              </a:solidFill>
              <a:latin typeface="Calibri" panose="020F0502020204030204" pitchFamily="34" charset="0"/>
              <a:cs typeface="Calibri" panose="020F0502020204030204" pitchFamily="34" charset="0"/>
            </a:endParaRPr>
          </a:p>
          <a:p>
            <a:pPr algn="just"/>
            <a:r>
              <a:rPr lang="fr-FR" sz="2400" dirty="0">
                <a:latin typeface="Calibri" panose="020F0502020204030204" pitchFamily="34" charset="0"/>
                <a:cs typeface="Calibri" panose="020F0502020204030204" pitchFamily="34" charset="0"/>
              </a:rPr>
              <a:t/>
            </a:r>
            <a:br>
              <a:rPr lang="fr-FR" sz="2400" dirty="0">
                <a:latin typeface="Calibri" panose="020F0502020204030204" pitchFamily="34" charset="0"/>
                <a:cs typeface="Calibri" panose="020F0502020204030204" pitchFamily="34" charset="0"/>
              </a:rPr>
            </a:br>
            <a:r>
              <a:rPr lang="fr-FR" sz="2400" b="0" i="0" u="none" strike="noStrike" dirty="0">
                <a:solidFill>
                  <a:srgbClr val="333333"/>
                </a:solidFill>
                <a:effectLst/>
                <a:latin typeface="Calibri" panose="020F0502020204030204" pitchFamily="34" charset="0"/>
                <a:cs typeface="Calibri" panose="020F0502020204030204" pitchFamily="34" charset="0"/>
              </a:rPr>
              <a:t>Pour toute question relative à ce parcours d'enseignement, nous vous remercions de contacter le secrétariat du SUFOM : Mr </a:t>
            </a:r>
            <a:r>
              <a:rPr lang="fr-FR" sz="2400" b="0" i="0" u="none" strike="noStrike" dirty="0" err="1">
                <a:solidFill>
                  <a:srgbClr val="333333"/>
                </a:solidFill>
                <a:effectLst/>
                <a:latin typeface="Calibri" panose="020F0502020204030204" pitchFamily="34" charset="0"/>
                <a:cs typeface="Calibri" panose="020F0502020204030204" pitchFamily="34" charset="0"/>
              </a:rPr>
              <a:t>Petiton</a:t>
            </a:r>
            <a:r>
              <a:rPr lang="fr-FR" sz="2400" b="0" i="0" u="none" strike="noStrike" dirty="0">
                <a:solidFill>
                  <a:srgbClr val="333333"/>
                </a:solidFill>
                <a:effectLst/>
                <a:latin typeface="Calibri" panose="020F0502020204030204" pitchFamily="34" charset="0"/>
                <a:cs typeface="Calibri" panose="020F0502020204030204" pitchFamily="34" charset="0"/>
              </a:rPr>
              <a:t> Thomas (</a:t>
            </a:r>
            <a:r>
              <a:rPr lang="fr-FR" sz="2400" b="0" i="0" u="none" strike="noStrike" dirty="0">
                <a:solidFill>
                  <a:srgbClr val="E30613"/>
                </a:solidFill>
                <a:effectLst/>
                <a:latin typeface="Calibri" panose="020F0502020204030204" pitchFamily="34" charset="0"/>
                <a:cs typeface="Calibri" panose="020F0502020204030204" pitchFamily="34" charset="0"/>
                <a:hlinkClick r:id="rId5"/>
              </a:rPr>
              <a:t>tpetiton@parisnanterre.fr</a:t>
            </a:r>
            <a:r>
              <a:rPr lang="fr-FR" sz="2400" b="0" i="0" u="none" strike="noStrike" dirty="0">
                <a:solidFill>
                  <a:srgbClr val="333333"/>
                </a:solidFill>
                <a:effectLst/>
                <a:latin typeface="Calibri" panose="020F0502020204030204" pitchFamily="34" charset="0"/>
                <a:cs typeface="Calibri" panose="020F0502020204030204" pitchFamily="34" charset="0"/>
              </a:rPr>
              <a:t>)</a:t>
            </a:r>
          </a:p>
          <a:p>
            <a:pPr algn="just"/>
            <a:r>
              <a:rPr lang="fr-FR" sz="2400" dirty="0">
                <a:latin typeface="Calibri" panose="020F0502020204030204" pitchFamily="34" charset="0"/>
                <a:cs typeface="Calibri" panose="020F0502020204030204" pitchFamily="34" charset="0"/>
              </a:rPr>
              <a:t/>
            </a:r>
            <a:br>
              <a:rPr lang="fr-FR" sz="2400" dirty="0">
                <a:latin typeface="Calibri" panose="020F0502020204030204" pitchFamily="34" charset="0"/>
                <a:cs typeface="Calibri" panose="020F0502020204030204" pitchFamily="34" charset="0"/>
              </a:rPr>
            </a:br>
            <a:r>
              <a:rPr lang="fr-FR" sz="2400" b="1" dirty="0">
                <a:solidFill>
                  <a:srgbClr val="FF0000"/>
                </a:solidFill>
                <a:latin typeface="Calibri" panose="020F0502020204030204" pitchFamily="34" charset="0"/>
                <a:cs typeface="Calibri" panose="020F0502020204030204" pitchFamily="34" charset="0"/>
              </a:rPr>
              <a:t>/!\ </a:t>
            </a:r>
            <a:r>
              <a:rPr lang="fr-FR" sz="2400" dirty="0">
                <a:latin typeface="Calibri" panose="020F0502020204030204" pitchFamily="34" charset="0"/>
                <a:cs typeface="Calibri" panose="020F0502020204030204" pitchFamily="34" charset="0"/>
              </a:rPr>
              <a:t>Une fois l’inscription réalisée : déposer ou envoyer par mail une copie du document avec le choix des EC et TD au secrétariat des Sciences de l'éducation : </a:t>
            </a:r>
            <a:r>
              <a:rPr lang="fr-FR" sz="2400" u="sng" dirty="0">
                <a:latin typeface="Calibri" panose="020F0502020204030204" pitchFamily="34" charset="0"/>
                <a:cs typeface="Calibri" panose="020F0502020204030204" pitchFamily="34" charset="0"/>
                <a:hlinkClick r:id="rId6"/>
              </a:rPr>
              <a:t>vperennes@parisnanterre.fr</a:t>
            </a:r>
            <a:r>
              <a:rPr lang="fr-FR" sz="2400" dirty="0">
                <a:latin typeface="Calibri" panose="020F0502020204030204" pitchFamily="34" charset="0"/>
                <a:cs typeface="Calibri" panose="020F0502020204030204" pitchFamily="34" charset="0"/>
              </a:rPr>
              <a:t/>
            </a:r>
            <a:br>
              <a:rPr lang="fr-FR" sz="2400" dirty="0">
                <a:latin typeface="Calibri" panose="020F0502020204030204" pitchFamily="34" charset="0"/>
                <a:cs typeface="Calibri" panose="020F0502020204030204" pitchFamily="34" charset="0"/>
              </a:rPr>
            </a:br>
            <a:r>
              <a:rPr lang="fr-FR" sz="2400" dirty="0">
                <a:latin typeface="Calibri" panose="020F0502020204030204" pitchFamily="34" charset="0"/>
                <a:cs typeface="Calibri" panose="020F0502020204030204" pitchFamily="34" charset="0"/>
              </a:rPr>
              <a:t/>
            </a:r>
            <a:br>
              <a:rPr lang="fr-FR" sz="2400" dirty="0">
                <a:latin typeface="Calibri" panose="020F0502020204030204" pitchFamily="34" charset="0"/>
                <a:cs typeface="Calibri" panose="020F0502020204030204" pitchFamily="34" charset="0"/>
              </a:rPr>
            </a:br>
            <a:r>
              <a:rPr lang="fr-FR" sz="2400" i="1" dirty="0">
                <a:latin typeface="Calibri" panose="020F0502020204030204" pitchFamily="34" charset="0"/>
                <a:cs typeface="Calibri" panose="020F0502020204030204" pitchFamily="34" charset="0"/>
              </a:rPr>
              <a:t>Pour le second semestre, les IP </a:t>
            </a:r>
            <a:r>
              <a:rPr lang="fr-FR" sz="2400" i="1" dirty="0" err="1">
                <a:latin typeface="Calibri" panose="020F0502020204030204" pitchFamily="34" charset="0"/>
                <a:cs typeface="Calibri" panose="020F0502020204030204" pitchFamily="34" charset="0"/>
              </a:rPr>
              <a:t>Sufom</a:t>
            </a:r>
            <a:r>
              <a:rPr lang="fr-FR" sz="2400" i="1" dirty="0">
                <a:latin typeface="Calibri" panose="020F0502020204030204" pitchFamily="34" charset="0"/>
                <a:cs typeface="Calibri" panose="020F0502020204030204" pitchFamily="34" charset="0"/>
              </a:rPr>
              <a:t> se dérouleront en décembre.</a:t>
            </a:r>
            <a:endParaRPr kumimoji="0" lang="fr-FR" sz="2400" b="0" i="0" u="none" strike="noStrike" cap="none" spc="0" normalizeH="0" baseline="0" dirty="0">
              <a:ln>
                <a:noFill/>
              </a:ln>
              <a:solidFill>
                <a:srgbClr val="000000"/>
              </a:solidFill>
              <a:effectLst/>
              <a:uFillTx/>
              <a:latin typeface="Calibri" panose="020F0502020204030204" pitchFamily="34" charset="0"/>
              <a:cs typeface="Calibri" panose="020F0502020204030204" pitchFamily="34" charset="0"/>
              <a:sym typeface="Helvetica Light"/>
            </a:endParaRPr>
          </a:p>
        </p:txBody>
      </p:sp>
    </p:spTree>
    <p:extLst>
      <p:ext uri="{BB962C8B-B14F-4D97-AF65-F5344CB8AC3E}">
        <p14:creationId xmlns:p14="http://schemas.microsoft.com/office/powerpoint/2010/main" val="2274456802"/>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Shape 177"/>
          <p:cNvSpPr/>
          <p:nvPr/>
        </p:nvSpPr>
        <p:spPr>
          <a:xfrm>
            <a:off x="-11692631" y="-5507"/>
            <a:ext cx="13089796" cy="9811561"/>
          </a:xfrm>
          <a:custGeom>
            <a:avLst/>
            <a:gdLst/>
            <a:ahLst/>
            <a:cxnLst>
              <a:cxn ang="0">
                <a:pos x="wd2" y="hd2"/>
              </a:cxn>
              <a:cxn ang="5400000">
                <a:pos x="wd2" y="hd2"/>
              </a:cxn>
              <a:cxn ang="10800000">
                <a:pos x="wd2" y="hd2"/>
              </a:cxn>
              <a:cxn ang="16200000">
                <a:pos x="wd2" y="hd2"/>
              </a:cxn>
            </a:cxnLst>
            <a:rect l="0" t="0" r="r" b="b"/>
            <a:pathLst>
              <a:path w="21600" h="21600" extrusionOk="0">
                <a:moveTo>
                  <a:pt x="38" y="21600"/>
                </a:moveTo>
                <a:lnTo>
                  <a:pt x="21600" y="21600"/>
                </a:lnTo>
                <a:lnTo>
                  <a:pt x="3854" y="0"/>
                </a:lnTo>
                <a:lnTo>
                  <a:pt x="0" y="0"/>
                </a:lnTo>
                <a:lnTo>
                  <a:pt x="38" y="21600"/>
                </a:lnTo>
                <a:close/>
              </a:path>
            </a:pathLst>
          </a:custGeom>
          <a:solidFill>
            <a:srgbClr val="D8232A"/>
          </a:solidFill>
          <a:ln w="12700">
            <a:miter lim="400000"/>
          </a:ln>
          <a:effectLst>
            <a:outerShdw blurRad="38100" dist="25400" dir="5400000" rotWithShape="0">
              <a:srgbClr val="000000">
                <a:alpha val="50000"/>
              </a:srgbClr>
            </a:outerShdw>
          </a:effectLst>
        </p:spPr>
        <p:txBody>
          <a:bodyPr lIns="50800" tIns="50800" rIns="50800" bIns="50800" anchor="ctr"/>
          <a:lstStyle/>
          <a:p>
            <a:pPr>
              <a:defRPr sz="2400">
                <a:solidFill>
                  <a:srgbClr val="FFFFFF"/>
                </a:solidFill>
              </a:defRPr>
            </a:pPr>
            <a:endParaRPr/>
          </a:p>
        </p:txBody>
      </p:sp>
      <p:sp>
        <p:nvSpPr>
          <p:cNvPr id="178" name="Shape 178"/>
          <p:cNvSpPr/>
          <p:nvPr/>
        </p:nvSpPr>
        <p:spPr>
          <a:xfrm>
            <a:off x="2762484" y="7326445"/>
            <a:ext cx="13944057" cy="5298657"/>
          </a:xfrm>
          <a:custGeom>
            <a:avLst/>
            <a:gdLst/>
            <a:ahLst/>
            <a:cxnLst>
              <a:cxn ang="0">
                <a:pos x="wd2" y="hd2"/>
              </a:cxn>
              <a:cxn ang="5400000">
                <a:pos x="wd2" y="hd2"/>
              </a:cxn>
              <a:cxn ang="10800000">
                <a:pos x="wd2" y="hd2"/>
              </a:cxn>
              <a:cxn ang="16200000">
                <a:pos x="wd2" y="hd2"/>
              </a:cxn>
            </a:cxnLst>
            <a:rect l="0" t="0" r="r" b="b"/>
            <a:pathLst>
              <a:path w="21600" h="21600" extrusionOk="0">
                <a:moveTo>
                  <a:pt x="21570" y="0"/>
                </a:moveTo>
                <a:lnTo>
                  <a:pt x="70" y="16099"/>
                </a:lnTo>
                <a:lnTo>
                  <a:pt x="0" y="21600"/>
                </a:lnTo>
                <a:lnTo>
                  <a:pt x="21600" y="21600"/>
                </a:lnTo>
                <a:lnTo>
                  <a:pt x="21570" y="0"/>
                </a:lnTo>
                <a:close/>
              </a:path>
            </a:pathLst>
          </a:custGeom>
          <a:solidFill>
            <a:srgbClr val="DCDEE0"/>
          </a:solidFill>
          <a:ln w="12700">
            <a:miter lim="400000"/>
          </a:ln>
        </p:spPr>
        <p:txBody>
          <a:bodyPr lIns="50800" tIns="50800" rIns="50800" bIns="50800" anchor="ctr"/>
          <a:lstStyle/>
          <a:p>
            <a:pPr>
              <a:defRPr sz="2400"/>
            </a:pPr>
            <a:endParaRPr/>
          </a:p>
        </p:txBody>
      </p:sp>
      <p:pic>
        <p:nvPicPr>
          <p:cNvPr id="179" name="pasted-image.pdf"/>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00105" y="8550940"/>
            <a:ext cx="1950524" cy="415654"/>
          </a:xfrm>
          <a:prstGeom prst="rect">
            <a:avLst/>
          </a:prstGeom>
          <a:ln w="12700">
            <a:miter lim="400000"/>
          </a:ln>
        </p:spPr>
      </p:pic>
      <p:sp>
        <p:nvSpPr>
          <p:cNvPr id="180" name="Shape 180"/>
          <p:cNvSpPr/>
          <p:nvPr/>
        </p:nvSpPr>
        <p:spPr>
          <a:xfrm>
            <a:off x="865335" y="776816"/>
            <a:ext cx="9059250" cy="1038746"/>
          </a:xfrm>
          <a:prstGeom prst="rect">
            <a:avLst/>
          </a:prstGeom>
          <a:ln w="12700">
            <a:miter lim="400000"/>
          </a:ln>
          <a:extLst>
            <a:ext uri="{C572A759-6A51-4108-AA02-DFA0A04FC94B}">
              <ma14:wrappingTextBoxFlag xmlns:ma14="http://schemas.microsoft.com/office/mac/drawingml/2011/main" xmlns="" val="1"/>
            </a:ext>
          </a:extLst>
        </p:spPr>
        <p:txBody>
          <a:bodyPr wrap="square" lIns="38100" tIns="38100" rIns="38100" bIns="38100">
            <a:spAutoFit/>
          </a:bodyPr>
          <a:lstStyle/>
          <a:p>
            <a:pPr algn="l">
              <a:defRPr sz="4000">
                <a:solidFill>
                  <a:srgbClr val="D8232A"/>
                </a:solidFill>
                <a:latin typeface="Averta"/>
                <a:ea typeface="Averta"/>
                <a:cs typeface="Averta"/>
                <a:sym typeface="Averta"/>
              </a:defRPr>
            </a:pPr>
            <a:r>
              <a:rPr lang="fr-FR" dirty="0">
                <a:latin typeface="Arial" charset="0"/>
                <a:ea typeface="Arial" charset="0"/>
                <a:cs typeface="Arial" charset="0"/>
              </a:rPr>
              <a:t>Votre contrat pédagogique</a:t>
            </a:r>
          </a:p>
          <a:p>
            <a:pPr algn="l">
              <a:lnSpc>
                <a:spcPts val="2700"/>
              </a:lnSpc>
              <a:defRPr sz="4900">
                <a:solidFill>
                  <a:srgbClr val="D8232A"/>
                </a:solidFill>
                <a:latin typeface="Averta"/>
                <a:ea typeface="Averta"/>
                <a:cs typeface="Averta"/>
                <a:sym typeface="Averta"/>
              </a:defRPr>
            </a:pPr>
            <a:r>
              <a:rPr dirty="0"/>
              <a:t>_</a:t>
            </a:r>
          </a:p>
        </p:txBody>
      </p:sp>
      <p:sp>
        <p:nvSpPr>
          <p:cNvPr id="181" name="Shape 181"/>
          <p:cNvSpPr/>
          <p:nvPr/>
        </p:nvSpPr>
        <p:spPr>
          <a:xfrm>
            <a:off x="657557" y="2597885"/>
            <a:ext cx="12221737" cy="5950347"/>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lgn="l">
              <a:defRPr sz="2700">
                <a:solidFill>
                  <a:srgbClr val="53585F"/>
                </a:solidFill>
                <a:latin typeface="Averta"/>
                <a:ea typeface="Averta"/>
                <a:cs typeface="Averta"/>
                <a:sym typeface="Averta"/>
              </a:defRPr>
            </a:lvl1pPr>
          </a:lstStyle>
          <a:p>
            <a:r>
              <a:rPr lang="fr-FR" sz="3200" dirty="0">
                <a:solidFill>
                  <a:schemeClr val="tx1">
                    <a:lumMod val="65000"/>
                    <a:lumOff val="35000"/>
                  </a:schemeClr>
                </a:solidFill>
                <a:ea typeface="Arial" charset="0"/>
                <a:cs typeface="Arial" charset="0"/>
              </a:rPr>
              <a:t>Suite à votre inscription sur IPWEB, vous recevez un mail automatique « édition individuelle du contrat d'études », qui récapitule : </a:t>
            </a:r>
          </a:p>
          <a:p>
            <a:endParaRPr lang="fr-FR" sz="3200" dirty="0">
              <a:solidFill>
                <a:schemeClr val="tx1">
                  <a:lumMod val="65000"/>
                  <a:lumOff val="35000"/>
                </a:schemeClr>
              </a:solidFill>
              <a:ea typeface="Arial" charset="0"/>
              <a:cs typeface="Arial" charset="0"/>
            </a:endParaRPr>
          </a:p>
          <a:p>
            <a:pPr marL="342900" indent="-342900">
              <a:buFontTx/>
              <a:buChar char="-"/>
            </a:pPr>
            <a:r>
              <a:rPr lang="fr-FR" sz="2800" dirty="0">
                <a:solidFill>
                  <a:schemeClr val="tx1">
                    <a:lumMod val="65000"/>
                    <a:lumOff val="35000"/>
                  </a:schemeClr>
                </a:solidFill>
                <a:ea typeface="Arial" charset="0"/>
                <a:cs typeface="Arial" charset="0"/>
              </a:rPr>
              <a:t>Vos identifiants et coordonnées</a:t>
            </a:r>
          </a:p>
          <a:p>
            <a:pPr marL="342900" indent="-342900">
              <a:buFontTx/>
              <a:buChar char="-"/>
            </a:pPr>
            <a:r>
              <a:rPr lang="fr-FR" sz="2800" dirty="0">
                <a:solidFill>
                  <a:schemeClr val="tx1">
                    <a:lumMod val="65000"/>
                    <a:lumOff val="35000"/>
                  </a:schemeClr>
                </a:solidFill>
                <a:ea typeface="Arial" charset="0"/>
                <a:cs typeface="Arial" charset="0"/>
              </a:rPr>
              <a:t>Les EC dans lesquels vous êtes </a:t>
            </a:r>
            <a:r>
              <a:rPr lang="fr-FR" sz="2800" dirty="0" err="1">
                <a:solidFill>
                  <a:schemeClr val="tx1">
                    <a:lumMod val="65000"/>
                    <a:lumOff val="35000"/>
                  </a:schemeClr>
                </a:solidFill>
                <a:ea typeface="Arial" charset="0"/>
                <a:cs typeface="Arial" charset="0"/>
              </a:rPr>
              <a:t>inscrit·e</a:t>
            </a:r>
            <a:r>
              <a:rPr lang="fr-FR" sz="2800" dirty="0">
                <a:solidFill>
                  <a:schemeClr val="tx1">
                    <a:lumMod val="65000"/>
                    <a:lumOff val="35000"/>
                  </a:schemeClr>
                </a:solidFill>
                <a:ea typeface="Arial" charset="0"/>
                <a:cs typeface="Arial" charset="0"/>
              </a:rPr>
              <a:t> avec le code, intitulé, nombre d’ECTS, numéro de groupe (TD / CM), le jour et horaire du cours, le nom de votre </a:t>
            </a:r>
            <a:r>
              <a:rPr lang="fr-FR" sz="2800" dirty="0" err="1">
                <a:solidFill>
                  <a:schemeClr val="tx1">
                    <a:lumMod val="65000"/>
                    <a:lumOff val="35000"/>
                  </a:schemeClr>
                </a:solidFill>
                <a:ea typeface="Arial" charset="0"/>
                <a:cs typeface="Arial" charset="0"/>
              </a:rPr>
              <a:t>enseignant·e</a:t>
            </a:r>
            <a:endParaRPr lang="fr-FR" sz="2800" dirty="0">
              <a:solidFill>
                <a:schemeClr val="tx1">
                  <a:lumMod val="65000"/>
                  <a:lumOff val="35000"/>
                </a:schemeClr>
              </a:solidFill>
              <a:ea typeface="Arial" charset="0"/>
              <a:cs typeface="Arial" charset="0"/>
            </a:endParaRPr>
          </a:p>
          <a:p>
            <a:pPr marL="342900" indent="-342900">
              <a:buFontTx/>
              <a:buChar char="-"/>
            </a:pPr>
            <a:r>
              <a:rPr lang="fr-FR" sz="2800" dirty="0">
                <a:solidFill>
                  <a:schemeClr val="tx1">
                    <a:lumMod val="65000"/>
                    <a:lumOff val="35000"/>
                  </a:schemeClr>
                </a:solidFill>
                <a:ea typeface="Arial" charset="0"/>
                <a:cs typeface="Arial" charset="0"/>
              </a:rPr>
              <a:t> Les notes validées de l’année dernière si </a:t>
            </a:r>
            <a:r>
              <a:rPr lang="fr-FR" sz="2800" dirty="0" err="1">
                <a:solidFill>
                  <a:schemeClr val="tx1">
                    <a:lumMod val="65000"/>
                    <a:lumOff val="35000"/>
                  </a:schemeClr>
                </a:solidFill>
                <a:ea typeface="Arial" charset="0"/>
                <a:cs typeface="Arial" charset="0"/>
              </a:rPr>
              <a:t>redoublant·e</a:t>
            </a:r>
            <a:endParaRPr lang="fr-FR" sz="2800" dirty="0">
              <a:solidFill>
                <a:schemeClr val="tx1">
                  <a:lumMod val="65000"/>
                  <a:lumOff val="35000"/>
                </a:schemeClr>
              </a:solidFill>
              <a:ea typeface="Arial" charset="0"/>
              <a:cs typeface="Arial" charset="0"/>
            </a:endParaRPr>
          </a:p>
          <a:p>
            <a:endParaRPr lang="fr-FR" sz="3200" dirty="0">
              <a:solidFill>
                <a:schemeClr val="tx1">
                  <a:lumMod val="65000"/>
                  <a:lumOff val="35000"/>
                </a:schemeClr>
              </a:solidFill>
              <a:ea typeface="Arial" charset="0"/>
              <a:cs typeface="Arial" charset="0"/>
            </a:endParaRPr>
          </a:p>
          <a:p>
            <a:pPr marL="342900" indent="-342900">
              <a:buFontTx/>
              <a:buChar char="-"/>
            </a:pPr>
            <a:r>
              <a:rPr lang="fr-FR" sz="3200" dirty="0">
                <a:solidFill>
                  <a:schemeClr val="tx1">
                    <a:lumMod val="65000"/>
                    <a:lumOff val="35000"/>
                  </a:schemeClr>
                </a:solidFill>
                <a:ea typeface="Arial" charset="0"/>
                <a:cs typeface="Arial" charset="0"/>
              </a:rPr>
              <a:t>Il ne faut pas conserver ce PDF mais </a:t>
            </a:r>
            <a:r>
              <a:rPr lang="fr-FR" sz="3200" b="1" dirty="0">
                <a:solidFill>
                  <a:schemeClr val="tx1">
                    <a:lumMod val="65000"/>
                    <a:lumOff val="35000"/>
                  </a:schemeClr>
                </a:solidFill>
                <a:ea typeface="Arial" charset="0"/>
                <a:cs typeface="Arial" charset="0"/>
              </a:rPr>
              <a:t>toujours consulter son contrat pédagogique sur l’ENT</a:t>
            </a:r>
            <a:r>
              <a:rPr lang="fr-FR" sz="3200" dirty="0">
                <a:solidFill>
                  <a:schemeClr val="tx1">
                    <a:lumMod val="65000"/>
                    <a:lumOff val="35000"/>
                  </a:schemeClr>
                </a:solidFill>
                <a:ea typeface="Arial" charset="0"/>
                <a:cs typeface="Arial" charset="0"/>
              </a:rPr>
              <a:t> </a:t>
            </a:r>
            <a:r>
              <a:rPr lang="fr-FR" sz="3200" u="sng" dirty="0">
                <a:solidFill>
                  <a:schemeClr val="tx1">
                    <a:lumMod val="65000"/>
                    <a:lumOff val="35000"/>
                  </a:schemeClr>
                </a:solidFill>
                <a:ea typeface="Arial" charset="0"/>
                <a:cs typeface="Arial" charset="0"/>
              </a:rPr>
              <a:t>afin qu’il soit toujours actualisé</a:t>
            </a:r>
            <a:r>
              <a:rPr lang="fr-FR" sz="3200" dirty="0">
                <a:solidFill>
                  <a:schemeClr val="tx1">
                    <a:lumMod val="65000"/>
                    <a:lumOff val="35000"/>
                  </a:schemeClr>
                </a:solidFill>
                <a:ea typeface="Arial" charset="0"/>
                <a:cs typeface="Arial" charset="0"/>
              </a:rPr>
              <a:t>.</a:t>
            </a:r>
          </a:p>
          <a:p>
            <a:pPr marL="342900" indent="-342900">
              <a:buFontTx/>
              <a:buChar char="-"/>
            </a:pPr>
            <a:endParaRPr lang="fr-FR" sz="2400" dirty="0">
              <a:latin typeface="Arial" charset="0"/>
              <a:ea typeface="Arial" charset="0"/>
              <a:cs typeface="Arial" charset="0"/>
            </a:endParaRPr>
          </a:p>
          <a:p>
            <a:r>
              <a:rPr lang="fr-FR" sz="2400" dirty="0">
                <a:latin typeface="Arial" charset="0"/>
                <a:ea typeface="Arial" charset="0"/>
                <a:cs typeface="Arial" charset="0"/>
              </a:rPr>
              <a:t> </a:t>
            </a:r>
            <a:endParaRPr sz="2400" dirty="0">
              <a:latin typeface="Arial" charset="0"/>
              <a:ea typeface="Arial" charset="0"/>
              <a:cs typeface="Arial" charset="0"/>
            </a:endParaRPr>
          </a:p>
        </p:txBody>
      </p:sp>
    </p:spTree>
    <p:extLst>
      <p:ext uri="{BB962C8B-B14F-4D97-AF65-F5344CB8AC3E}">
        <p14:creationId xmlns:p14="http://schemas.microsoft.com/office/powerpoint/2010/main" val="1973901253"/>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Shape 177"/>
          <p:cNvSpPr/>
          <p:nvPr/>
        </p:nvSpPr>
        <p:spPr>
          <a:xfrm>
            <a:off x="-11692631" y="-5507"/>
            <a:ext cx="13089796" cy="9811561"/>
          </a:xfrm>
          <a:custGeom>
            <a:avLst/>
            <a:gdLst/>
            <a:ahLst/>
            <a:cxnLst>
              <a:cxn ang="0">
                <a:pos x="wd2" y="hd2"/>
              </a:cxn>
              <a:cxn ang="5400000">
                <a:pos x="wd2" y="hd2"/>
              </a:cxn>
              <a:cxn ang="10800000">
                <a:pos x="wd2" y="hd2"/>
              </a:cxn>
              <a:cxn ang="16200000">
                <a:pos x="wd2" y="hd2"/>
              </a:cxn>
            </a:cxnLst>
            <a:rect l="0" t="0" r="r" b="b"/>
            <a:pathLst>
              <a:path w="21600" h="21600" extrusionOk="0">
                <a:moveTo>
                  <a:pt x="38" y="21600"/>
                </a:moveTo>
                <a:lnTo>
                  <a:pt x="21600" y="21600"/>
                </a:lnTo>
                <a:lnTo>
                  <a:pt x="3854" y="0"/>
                </a:lnTo>
                <a:lnTo>
                  <a:pt x="0" y="0"/>
                </a:lnTo>
                <a:lnTo>
                  <a:pt x="38" y="21600"/>
                </a:lnTo>
                <a:close/>
              </a:path>
            </a:pathLst>
          </a:custGeom>
          <a:solidFill>
            <a:srgbClr val="D8232A"/>
          </a:solidFill>
          <a:ln w="12700">
            <a:miter lim="400000"/>
          </a:ln>
          <a:effectLst>
            <a:outerShdw blurRad="38100" dist="25400" dir="5400000" rotWithShape="0">
              <a:srgbClr val="000000">
                <a:alpha val="50000"/>
              </a:srgbClr>
            </a:outerShdw>
          </a:effectLst>
        </p:spPr>
        <p:txBody>
          <a:bodyPr lIns="50800" tIns="50800" rIns="50800" bIns="50800" anchor="ctr"/>
          <a:lstStyle/>
          <a:p>
            <a:pPr>
              <a:defRPr sz="2400">
                <a:solidFill>
                  <a:srgbClr val="FFFFFF"/>
                </a:solidFill>
              </a:defRPr>
            </a:pPr>
            <a:endParaRPr/>
          </a:p>
        </p:txBody>
      </p:sp>
      <p:sp>
        <p:nvSpPr>
          <p:cNvPr id="178" name="Shape 178"/>
          <p:cNvSpPr/>
          <p:nvPr/>
        </p:nvSpPr>
        <p:spPr>
          <a:xfrm>
            <a:off x="2762484" y="7326445"/>
            <a:ext cx="13944057" cy="5298657"/>
          </a:xfrm>
          <a:custGeom>
            <a:avLst/>
            <a:gdLst/>
            <a:ahLst/>
            <a:cxnLst>
              <a:cxn ang="0">
                <a:pos x="wd2" y="hd2"/>
              </a:cxn>
              <a:cxn ang="5400000">
                <a:pos x="wd2" y="hd2"/>
              </a:cxn>
              <a:cxn ang="10800000">
                <a:pos x="wd2" y="hd2"/>
              </a:cxn>
              <a:cxn ang="16200000">
                <a:pos x="wd2" y="hd2"/>
              </a:cxn>
            </a:cxnLst>
            <a:rect l="0" t="0" r="r" b="b"/>
            <a:pathLst>
              <a:path w="21600" h="21600" extrusionOk="0">
                <a:moveTo>
                  <a:pt x="21570" y="0"/>
                </a:moveTo>
                <a:lnTo>
                  <a:pt x="70" y="16099"/>
                </a:lnTo>
                <a:lnTo>
                  <a:pt x="0" y="21600"/>
                </a:lnTo>
                <a:lnTo>
                  <a:pt x="21600" y="21600"/>
                </a:lnTo>
                <a:lnTo>
                  <a:pt x="21570" y="0"/>
                </a:lnTo>
                <a:close/>
              </a:path>
            </a:pathLst>
          </a:custGeom>
          <a:solidFill>
            <a:srgbClr val="DCDEE0"/>
          </a:solidFill>
          <a:ln w="12700">
            <a:miter lim="400000"/>
          </a:ln>
        </p:spPr>
        <p:txBody>
          <a:bodyPr lIns="50800" tIns="50800" rIns="50800" bIns="50800" anchor="ctr"/>
          <a:lstStyle/>
          <a:p>
            <a:pPr>
              <a:defRPr sz="2400"/>
            </a:pPr>
            <a:endParaRPr/>
          </a:p>
        </p:txBody>
      </p:sp>
      <p:pic>
        <p:nvPicPr>
          <p:cNvPr id="179" name="pasted-image.pdf"/>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00105" y="8550940"/>
            <a:ext cx="1950524" cy="415654"/>
          </a:xfrm>
          <a:prstGeom prst="rect">
            <a:avLst/>
          </a:prstGeom>
          <a:ln w="12700">
            <a:miter lim="400000"/>
          </a:ln>
        </p:spPr>
      </p:pic>
      <p:sp>
        <p:nvSpPr>
          <p:cNvPr id="180" name="Shape 180"/>
          <p:cNvSpPr/>
          <p:nvPr/>
        </p:nvSpPr>
        <p:spPr>
          <a:xfrm>
            <a:off x="865335" y="776816"/>
            <a:ext cx="9059250" cy="1118063"/>
          </a:xfrm>
          <a:prstGeom prst="rect">
            <a:avLst/>
          </a:prstGeom>
          <a:ln w="12700">
            <a:miter lim="400000"/>
          </a:ln>
          <a:extLst>
            <a:ext uri="{C572A759-6A51-4108-AA02-DFA0A04FC94B}">
              <ma14:wrappingTextBoxFlag xmlns="" xmlns:ma14="http://schemas.microsoft.com/office/mac/drawingml/2011/main" val="1"/>
            </a:ext>
          </a:extLst>
        </p:spPr>
        <p:txBody>
          <a:bodyPr wrap="square" lIns="38100" tIns="38100" rIns="38100" bIns="38100">
            <a:spAutoFit/>
          </a:bodyPr>
          <a:lstStyle/>
          <a:p>
            <a:pPr algn="l">
              <a:defRPr sz="4000">
                <a:solidFill>
                  <a:srgbClr val="D8232A"/>
                </a:solidFill>
                <a:latin typeface="Averta"/>
                <a:ea typeface="Averta"/>
                <a:cs typeface="Averta"/>
                <a:sym typeface="Averta"/>
              </a:defRPr>
            </a:pPr>
            <a:r>
              <a:rPr lang="fr-FR" dirty="0">
                <a:latin typeface="Arial" charset="0"/>
                <a:ea typeface="Arial" charset="0"/>
                <a:cs typeface="Arial" charset="0"/>
              </a:rPr>
              <a:t>Consulter ses résultats</a:t>
            </a:r>
          </a:p>
          <a:p>
            <a:pPr algn="l">
              <a:lnSpc>
                <a:spcPts val="2700"/>
              </a:lnSpc>
              <a:defRPr sz="4900">
                <a:solidFill>
                  <a:srgbClr val="D8232A"/>
                </a:solidFill>
                <a:latin typeface="Averta"/>
                <a:ea typeface="Averta"/>
                <a:cs typeface="Averta"/>
                <a:sym typeface="Averta"/>
              </a:defRPr>
            </a:pPr>
            <a:r>
              <a:rPr dirty="0"/>
              <a:t>_</a:t>
            </a:r>
          </a:p>
        </p:txBody>
      </p:sp>
      <p:sp>
        <p:nvSpPr>
          <p:cNvPr id="181" name="Shape 181"/>
          <p:cNvSpPr/>
          <p:nvPr/>
        </p:nvSpPr>
        <p:spPr>
          <a:xfrm>
            <a:off x="657558" y="2122332"/>
            <a:ext cx="11775742" cy="7766229"/>
          </a:xfrm>
          <a:prstGeom prst="rect">
            <a:avLst/>
          </a:prstGeom>
          <a:ln w="12700">
            <a:miter lim="400000"/>
          </a:ln>
          <a:extLst>
            <a:ext uri="{C572A759-6A51-4108-AA02-DFA0A04FC94B}">
              <ma14:wrappingTextBoxFlag xmlns="" xmlns:ma14="http://schemas.microsoft.com/office/mac/drawingml/2011/main" val="1"/>
            </a:ext>
          </a:extLst>
        </p:spPr>
        <p:txBody>
          <a:bodyPr wrap="square" lIns="50800" tIns="50800" rIns="50800" bIns="50800" anchor="ctr">
            <a:spAutoFit/>
          </a:bodyPr>
          <a:lstStyle>
            <a:lvl1pPr algn="l">
              <a:defRPr sz="2700">
                <a:solidFill>
                  <a:srgbClr val="53585F"/>
                </a:solidFill>
                <a:latin typeface="Averta"/>
                <a:ea typeface="Averta"/>
                <a:cs typeface="Averta"/>
                <a:sym typeface="Averta"/>
              </a:defRPr>
            </a:lvl1pPr>
          </a:lstStyle>
          <a:p>
            <a:r>
              <a:rPr lang="fr-FR" sz="2600" dirty="0">
                <a:ea typeface="Arial" charset="0"/>
                <a:cs typeface="Arial" charset="0"/>
              </a:rPr>
              <a:t>Les évaluations diffèrent selon les EC :</a:t>
            </a:r>
          </a:p>
          <a:p>
            <a:pPr marL="457200" indent="-457200">
              <a:buFontTx/>
              <a:buChar char="-"/>
            </a:pPr>
            <a:r>
              <a:rPr lang="fr-FR" sz="2600" dirty="0">
                <a:ea typeface="Arial" charset="0"/>
                <a:cs typeface="Arial" charset="0"/>
              </a:rPr>
              <a:t>Contrôle continu</a:t>
            </a:r>
          </a:p>
          <a:p>
            <a:pPr marL="457200" indent="-457200">
              <a:buFontTx/>
              <a:buChar char="-"/>
            </a:pPr>
            <a:r>
              <a:rPr lang="fr-FR" sz="2600" dirty="0">
                <a:ea typeface="Arial" charset="0"/>
                <a:cs typeface="Arial" charset="0"/>
              </a:rPr>
              <a:t>Dossier individuel ou de groupe</a:t>
            </a:r>
          </a:p>
          <a:p>
            <a:pPr marL="457200" indent="-457200">
              <a:buFontTx/>
              <a:buChar char="-"/>
            </a:pPr>
            <a:r>
              <a:rPr lang="fr-FR" sz="2600" dirty="0">
                <a:ea typeface="Arial" charset="0"/>
                <a:cs typeface="Arial" charset="0"/>
              </a:rPr>
              <a:t>Examen en fin de semestre</a:t>
            </a:r>
          </a:p>
          <a:p>
            <a:pPr marL="457200" indent="-457200">
              <a:buFontTx/>
              <a:buChar char="-"/>
            </a:pPr>
            <a:r>
              <a:rPr lang="fr-FR" sz="2600" dirty="0">
                <a:ea typeface="Arial" charset="0"/>
                <a:cs typeface="Arial" charset="0"/>
              </a:rPr>
              <a:t>Ou un mélange de plusieurs modalités</a:t>
            </a:r>
          </a:p>
          <a:p>
            <a:pPr marL="457200" indent="-457200">
              <a:buFontTx/>
              <a:buChar char="-"/>
            </a:pPr>
            <a:endParaRPr lang="fr-FR" sz="2600" dirty="0">
              <a:ea typeface="Arial" charset="0"/>
              <a:cs typeface="Arial" charset="0"/>
            </a:endParaRPr>
          </a:p>
          <a:p>
            <a:r>
              <a:rPr lang="fr-FR" dirty="0"/>
              <a:t>Voir le livret pédagogique en ligne :  </a:t>
            </a:r>
            <a:r>
              <a:rPr lang="fr-FR" dirty="0">
                <a:hlinkClick r:id="rId3"/>
              </a:rPr>
              <a:t>https://formations.parisnanterre.fr/fr/formations-2023-2024/les-formations/licence-lmd-03/sciences-de-l-education-licence-JWQCS18H/accompagnement-socio-educatif-et-formation-JXBHVK0D.html</a:t>
            </a:r>
            <a:endParaRPr lang="fr-FR" dirty="0"/>
          </a:p>
          <a:p>
            <a:endParaRPr lang="fr-FR" sz="2600" dirty="0">
              <a:highlight>
                <a:srgbClr val="FFFF00"/>
              </a:highlight>
              <a:ea typeface="Arial" charset="0"/>
              <a:cs typeface="Arial" charset="0"/>
              <a:hlinkClick r:id="rId4"/>
            </a:endParaRPr>
          </a:p>
          <a:p>
            <a:r>
              <a:rPr lang="fr-FR" sz="2600" dirty="0">
                <a:ea typeface="Arial" charset="0"/>
                <a:cs typeface="Arial" charset="0"/>
              </a:rPr>
              <a:t>Le secrétariat n’enregistre que 1 note par EC en fin de semestre (moyenne établie par l’enseignant si plusieurs devoirs).</a:t>
            </a:r>
          </a:p>
          <a:p>
            <a:endParaRPr lang="fr-FR" sz="2600" dirty="0">
              <a:ea typeface="Arial" charset="0"/>
              <a:cs typeface="Arial" charset="0"/>
            </a:endParaRPr>
          </a:p>
          <a:p>
            <a:r>
              <a:rPr lang="fr-FR" sz="2600" dirty="0">
                <a:ea typeface="Arial" charset="0"/>
                <a:cs typeface="Arial" charset="0"/>
              </a:rPr>
              <a:t>Les notes seront consultables sur votre portail (notes et résultats = </a:t>
            </a:r>
            <a:r>
              <a:rPr lang="fr-FR" sz="2600" i="1" dirty="0">
                <a:ea typeface="Arial" charset="0"/>
                <a:cs typeface="Arial" charset="0"/>
              </a:rPr>
              <a:t>notes saisies au fur et à mesure par le secrétariat</a:t>
            </a:r>
            <a:r>
              <a:rPr lang="fr-FR" sz="2600" dirty="0">
                <a:ea typeface="Arial" charset="0"/>
                <a:cs typeface="Arial" charset="0"/>
              </a:rPr>
              <a:t> + mes documents = </a:t>
            </a:r>
            <a:r>
              <a:rPr lang="fr-FR" sz="2600" i="1" dirty="0">
                <a:ea typeface="Arial" charset="0"/>
                <a:cs typeface="Arial" charset="0"/>
              </a:rPr>
              <a:t>relevé de notes définitif en juin</a:t>
            </a:r>
            <a:r>
              <a:rPr lang="fr-FR" sz="2600" dirty="0">
                <a:ea typeface="Arial" charset="0"/>
                <a:cs typeface="Arial" charset="0"/>
              </a:rPr>
              <a:t>).</a:t>
            </a:r>
          </a:p>
          <a:p>
            <a:pPr marL="342900" indent="-342900">
              <a:buFontTx/>
              <a:buChar char="-"/>
            </a:pPr>
            <a:endParaRPr lang="fr-FR" sz="2600" dirty="0">
              <a:latin typeface="Arial" charset="0"/>
              <a:ea typeface="Arial" charset="0"/>
              <a:cs typeface="Arial" charset="0"/>
            </a:endParaRPr>
          </a:p>
          <a:p>
            <a:r>
              <a:rPr lang="fr-FR" sz="2600" dirty="0">
                <a:latin typeface="Arial" charset="0"/>
                <a:ea typeface="Arial" charset="0"/>
                <a:cs typeface="Arial" charset="0"/>
              </a:rPr>
              <a:t> </a:t>
            </a:r>
            <a:endParaRPr sz="2600" dirty="0">
              <a:latin typeface="Arial" charset="0"/>
              <a:ea typeface="Arial" charset="0"/>
              <a:cs typeface="Arial" charset="0"/>
            </a:endParaRPr>
          </a:p>
        </p:txBody>
      </p:sp>
    </p:spTree>
    <p:extLst>
      <p:ext uri="{BB962C8B-B14F-4D97-AF65-F5344CB8AC3E}">
        <p14:creationId xmlns:p14="http://schemas.microsoft.com/office/powerpoint/2010/main" val="3081827680"/>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Shape 177"/>
          <p:cNvSpPr/>
          <p:nvPr/>
        </p:nvSpPr>
        <p:spPr>
          <a:xfrm>
            <a:off x="-11692631" y="-5507"/>
            <a:ext cx="13089796" cy="9811561"/>
          </a:xfrm>
          <a:custGeom>
            <a:avLst/>
            <a:gdLst/>
            <a:ahLst/>
            <a:cxnLst>
              <a:cxn ang="0">
                <a:pos x="wd2" y="hd2"/>
              </a:cxn>
              <a:cxn ang="5400000">
                <a:pos x="wd2" y="hd2"/>
              </a:cxn>
              <a:cxn ang="10800000">
                <a:pos x="wd2" y="hd2"/>
              </a:cxn>
              <a:cxn ang="16200000">
                <a:pos x="wd2" y="hd2"/>
              </a:cxn>
            </a:cxnLst>
            <a:rect l="0" t="0" r="r" b="b"/>
            <a:pathLst>
              <a:path w="21600" h="21600" extrusionOk="0">
                <a:moveTo>
                  <a:pt x="38" y="21600"/>
                </a:moveTo>
                <a:lnTo>
                  <a:pt x="21600" y="21600"/>
                </a:lnTo>
                <a:lnTo>
                  <a:pt x="3854" y="0"/>
                </a:lnTo>
                <a:lnTo>
                  <a:pt x="0" y="0"/>
                </a:lnTo>
                <a:lnTo>
                  <a:pt x="38" y="21600"/>
                </a:lnTo>
                <a:close/>
              </a:path>
            </a:pathLst>
          </a:custGeom>
          <a:solidFill>
            <a:srgbClr val="D8232A"/>
          </a:solidFill>
          <a:ln w="12700">
            <a:miter lim="400000"/>
          </a:ln>
          <a:effectLst>
            <a:outerShdw blurRad="38100" dist="25400" dir="5400000" rotWithShape="0">
              <a:srgbClr val="000000">
                <a:alpha val="50000"/>
              </a:srgbClr>
            </a:outerShdw>
          </a:effectLst>
        </p:spPr>
        <p:txBody>
          <a:bodyPr lIns="50800" tIns="50800" rIns="50800" bIns="50800" anchor="ctr"/>
          <a:lstStyle/>
          <a:p>
            <a:pPr>
              <a:defRPr sz="2400">
                <a:solidFill>
                  <a:srgbClr val="FFFFFF"/>
                </a:solidFill>
              </a:defRPr>
            </a:pPr>
            <a:endParaRPr/>
          </a:p>
        </p:txBody>
      </p:sp>
      <p:sp>
        <p:nvSpPr>
          <p:cNvPr id="178" name="Shape 178"/>
          <p:cNvSpPr/>
          <p:nvPr/>
        </p:nvSpPr>
        <p:spPr>
          <a:xfrm>
            <a:off x="2762484" y="7326445"/>
            <a:ext cx="13944057" cy="5298657"/>
          </a:xfrm>
          <a:custGeom>
            <a:avLst/>
            <a:gdLst/>
            <a:ahLst/>
            <a:cxnLst>
              <a:cxn ang="0">
                <a:pos x="wd2" y="hd2"/>
              </a:cxn>
              <a:cxn ang="5400000">
                <a:pos x="wd2" y="hd2"/>
              </a:cxn>
              <a:cxn ang="10800000">
                <a:pos x="wd2" y="hd2"/>
              </a:cxn>
              <a:cxn ang="16200000">
                <a:pos x="wd2" y="hd2"/>
              </a:cxn>
            </a:cxnLst>
            <a:rect l="0" t="0" r="r" b="b"/>
            <a:pathLst>
              <a:path w="21600" h="21600" extrusionOk="0">
                <a:moveTo>
                  <a:pt x="21570" y="0"/>
                </a:moveTo>
                <a:lnTo>
                  <a:pt x="70" y="16099"/>
                </a:lnTo>
                <a:lnTo>
                  <a:pt x="0" y="21600"/>
                </a:lnTo>
                <a:lnTo>
                  <a:pt x="21600" y="21600"/>
                </a:lnTo>
                <a:lnTo>
                  <a:pt x="21570" y="0"/>
                </a:lnTo>
                <a:close/>
              </a:path>
            </a:pathLst>
          </a:custGeom>
          <a:solidFill>
            <a:srgbClr val="DCDEE0"/>
          </a:solidFill>
          <a:ln w="12700">
            <a:miter lim="400000"/>
          </a:ln>
        </p:spPr>
        <p:txBody>
          <a:bodyPr lIns="50800" tIns="50800" rIns="50800" bIns="50800" anchor="ctr"/>
          <a:lstStyle/>
          <a:p>
            <a:pPr>
              <a:defRPr sz="2400"/>
            </a:pPr>
            <a:endParaRPr/>
          </a:p>
        </p:txBody>
      </p:sp>
      <p:pic>
        <p:nvPicPr>
          <p:cNvPr id="179" name="pasted-image.pdf"/>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00105" y="8550940"/>
            <a:ext cx="1950524" cy="415654"/>
          </a:xfrm>
          <a:prstGeom prst="rect">
            <a:avLst/>
          </a:prstGeom>
          <a:ln w="12700">
            <a:miter lim="400000"/>
          </a:ln>
        </p:spPr>
      </p:pic>
      <p:sp>
        <p:nvSpPr>
          <p:cNvPr id="180" name="Shape 180"/>
          <p:cNvSpPr/>
          <p:nvPr/>
        </p:nvSpPr>
        <p:spPr>
          <a:xfrm>
            <a:off x="865335" y="776816"/>
            <a:ext cx="9059250" cy="1118063"/>
          </a:xfrm>
          <a:prstGeom prst="rect">
            <a:avLst/>
          </a:prstGeom>
          <a:ln w="12700">
            <a:miter lim="400000"/>
          </a:ln>
          <a:extLst>
            <a:ext uri="{C572A759-6A51-4108-AA02-DFA0A04FC94B}">
              <ma14:wrappingTextBoxFlag xmlns:ma14="http://schemas.microsoft.com/office/mac/drawingml/2011/main" xmlns="" val="1"/>
            </a:ext>
          </a:extLst>
        </p:spPr>
        <p:txBody>
          <a:bodyPr wrap="square" lIns="38100" tIns="38100" rIns="38100" bIns="38100">
            <a:spAutoFit/>
          </a:bodyPr>
          <a:lstStyle/>
          <a:p>
            <a:pPr algn="l">
              <a:defRPr sz="4000">
                <a:solidFill>
                  <a:srgbClr val="D8232A"/>
                </a:solidFill>
                <a:latin typeface="Averta"/>
                <a:ea typeface="Averta"/>
                <a:cs typeface="Averta"/>
                <a:sym typeface="Averta"/>
              </a:defRPr>
            </a:pPr>
            <a:r>
              <a:rPr lang="fr-FR" dirty="0">
                <a:latin typeface="Arial" charset="0"/>
                <a:ea typeface="Arial" charset="0"/>
                <a:cs typeface="Arial" charset="0"/>
              </a:rPr>
              <a:t>Conditions d’obtention de son année</a:t>
            </a:r>
          </a:p>
          <a:p>
            <a:pPr algn="l">
              <a:lnSpc>
                <a:spcPts val="2700"/>
              </a:lnSpc>
              <a:defRPr sz="4900">
                <a:solidFill>
                  <a:srgbClr val="D8232A"/>
                </a:solidFill>
                <a:latin typeface="Averta"/>
                <a:ea typeface="Averta"/>
                <a:cs typeface="Averta"/>
                <a:sym typeface="Averta"/>
              </a:defRPr>
            </a:pPr>
            <a:r>
              <a:rPr dirty="0"/>
              <a:t>_</a:t>
            </a:r>
          </a:p>
        </p:txBody>
      </p:sp>
      <p:sp>
        <p:nvSpPr>
          <p:cNvPr id="181" name="Shape 181"/>
          <p:cNvSpPr/>
          <p:nvPr/>
        </p:nvSpPr>
        <p:spPr>
          <a:xfrm>
            <a:off x="657558" y="5599115"/>
            <a:ext cx="11447137" cy="502702"/>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lgn="l">
              <a:defRPr sz="2700">
                <a:solidFill>
                  <a:srgbClr val="53585F"/>
                </a:solidFill>
                <a:latin typeface="Averta"/>
                <a:ea typeface="Averta"/>
                <a:cs typeface="Averta"/>
                <a:sym typeface="Averta"/>
              </a:defRPr>
            </a:lvl1pPr>
          </a:lstStyle>
          <a:p>
            <a:endParaRPr sz="2600" dirty="0">
              <a:latin typeface="Arial" charset="0"/>
              <a:ea typeface="Arial" charset="0"/>
              <a:cs typeface="Arial" charset="0"/>
            </a:endParaRPr>
          </a:p>
        </p:txBody>
      </p:sp>
      <p:sp>
        <p:nvSpPr>
          <p:cNvPr id="7" name="ZoneTexte 6">
            <a:extLst>
              <a:ext uri="{FF2B5EF4-FFF2-40B4-BE49-F238E27FC236}">
                <a16:creationId xmlns:a16="http://schemas.microsoft.com/office/drawing/2014/main" id="{51A843E3-166E-7643-B6AE-D0BF21B3E0C6}"/>
              </a:ext>
            </a:extLst>
          </p:cNvPr>
          <p:cNvSpPr txBox="1"/>
          <p:nvPr/>
        </p:nvSpPr>
        <p:spPr>
          <a:xfrm>
            <a:off x="865335" y="1831280"/>
            <a:ext cx="11984476" cy="785856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l"/>
            <a:r>
              <a:rPr lang="fr-FR" sz="2400" dirty="0">
                <a:solidFill>
                  <a:srgbClr val="FF0000"/>
                </a:solidFill>
                <a:latin typeface="Cambria" panose="02040503050406030204" pitchFamily="18" charset="0"/>
              </a:rPr>
              <a:t>*/ Conditions pour </a:t>
            </a:r>
            <a:r>
              <a:rPr lang="fr-FR" sz="2400" b="1" dirty="0">
                <a:solidFill>
                  <a:srgbClr val="FF0000"/>
                </a:solidFill>
                <a:latin typeface="Cambria" panose="02040503050406030204" pitchFamily="18" charset="0"/>
              </a:rPr>
              <a:t>valider </a:t>
            </a:r>
            <a:r>
              <a:rPr lang="fr-FR" sz="2400" dirty="0">
                <a:solidFill>
                  <a:srgbClr val="FF0000"/>
                </a:solidFill>
                <a:latin typeface="Cambria" panose="02040503050406030204" pitchFamily="18" charset="0"/>
              </a:rPr>
              <a:t>l'année :</a:t>
            </a:r>
            <a:br>
              <a:rPr lang="fr-FR" sz="2400" dirty="0">
                <a:solidFill>
                  <a:srgbClr val="FF0000"/>
                </a:solidFill>
                <a:latin typeface="Cambria" panose="02040503050406030204" pitchFamily="18" charset="0"/>
              </a:rPr>
            </a:br>
            <a:r>
              <a:rPr lang="fr-FR" sz="2400" dirty="0">
                <a:solidFill>
                  <a:srgbClr val="333333"/>
                </a:solidFill>
                <a:latin typeface="Cambria" panose="02040503050406030204" pitchFamily="18" charset="0"/>
              </a:rPr>
              <a:t>    - obtenir une moyenne générale &gt; 10</a:t>
            </a:r>
            <a:br>
              <a:rPr lang="fr-FR" sz="2400" dirty="0">
                <a:solidFill>
                  <a:srgbClr val="333333"/>
                </a:solidFill>
                <a:latin typeface="Cambria" panose="02040503050406030204" pitchFamily="18" charset="0"/>
              </a:rPr>
            </a:br>
            <a:r>
              <a:rPr lang="fr-FR" sz="2400" dirty="0">
                <a:solidFill>
                  <a:srgbClr val="333333"/>
                </a:solidFill>
                <a:latin typeface="Cambria" panose="02040503050406030204" pitchFamily="18" charset="0"/>
              </a:rPr>
              <a:t>    - ET obtenir &gt;10 à la moyenne UE1 Enseignements fondamentaux S1 + UE6 Enseignements fondamentaux S2</a:t>
            </a:r>
            <a:br>
              <a:rPr lang="fr-FR" sz="2400" dirty="0">
                <a:solidFill>
                  <a:srgbClr val="333333"/>
                </a:solidFill>
                <a:latin typeface="Cambria" panose="02040503050406030204" pitchFamily="18" charset="0"/>
              </a:rPr>
            </a:br>
            <a:r>
              <a:rPr lang="fr-FR" sz="2400" dirty="0">
                <a:solidFill>
                  <a:srgbClr val="333333"/>
                </a:solidFill>
                <a:latin typeface="Cambria" panose="02040503050406030204" pitchFamily="18" charset="0"/>
              </a:rPr>
              <a:t/>
            </a:r>
            <a:br>
              <a:rPr lang="fr-FR" sz="2400" dirty="0">
                <a:solidFill>
                  <a:srgbClr val="333333"/>
                </a:solidFill>
                <a:latin typeface="Cambria" panose="02040503050406030204" pitchFamily="18" charset="0"/>
              </a:rPr>
            </a:br>
            <a:r>
              <a:rPr lang="fr-FR" sz="2400" dirty="0">
                <a:solidFill>
                  <a:srgbClr val="FF0000"/>
                </a:solidFill>
                <a:latin typeface="Cambria" panose="02040503050406030204" pitchFamily="18" charset="0"/>
              </a:rPr>
              <a:t>*/ Règles de </a:t>
            </a:r>
            <a:r>
              <a:rPr lang="fr-FR" sz="2400" b="1" dirty="0">
                <a:solidFill>
                  <a:srgbClr val="FF0000"/>
                </a:solidFill>
                <a:latin typeface="Cambria" panose="02040503050406030204" pitchFamily="18" charset="0"/>
              </a:rPr>
              <a:t>compensation </a:t>
            </a:r>
            <a:r>
              <a:rPr lang="fr-FR" sz="2400" dirty="0">
                <a:solidFill>
                  <a:srgbClr val="FF0000"/>
                </a:solidFill>
                <a:latin typeface="Cambria" panose="02040503050406030204" pitchFamily="18" charset="0"/>
              </a:rPr>
              <a:t>:</a:t>
            </a:r>
            <a:br>
              <a:rPr lang="fr-FR" sz="2400" dirty="0">
                <a:solidFill>
                  <a:srgbClr val="FF0000"/>
                </a:solidFill>
                <a:latin typeface="Cambria" panose="02040503050406030204" pitchFamily="18" charset="0"/>
              </a:rPr>
            </a:br>
            <a:r>
              <a:rPr lang="fr-FR" sz="2400" dirty="0">
                <a:solidFill>
                  <a:srgbClr val="333333"/>
                </a:solidFill>
                <a:latin typeface="Cambria" panose="02040503050406030204" pitchFamily="18" charset="0"/>
              </a:rPr>
              <a:t>    - les notes à l'intérieur d'une UE se compensent (avec coefficient ECTS appliqué)</a:t>
            </a:r>
            <a:br>
              <a:rPr lang="fr-FR" sz="2400" dirty="0">
                <a:solidFill>
                  <a:srgbClr val="333333"/>
                </a:solidFill>
                <a:latin typeface="Cambria" panose="02040503050406030204" pitchFamily="18" charset="0"/>
              </a:rPr>
            </a:br>
            <a:r>
              <a:rPr lang="fr-FR" sz="2400" dirty="0">
                <a:solidFill>
                  <a:srgbClr val="333333"/>
                </a:solidFill>
                <a:latin typeface="Cambria" panose="02040503050406030204" pitchFamily="18" charset="0"/>
              </a:rPr>
              <a:t>    - pas de compensation au semestre sauf si année validée selon conditions ci-dessus</a:t>
            </a:r>
            <a:br>
              <a:rPr lang="fr-FR" sz="2400" dirty="0">
                <a:solidFill>
                  <a:srgbClr val="333333"/>
                </a:solidFill>
                <a:latin typeface="Cambria" panose="02040503050406030204" pitchFamily="18" charset="0"/>
              </a:rPr>
            </a:br>
            <a:r>
              <a:rPr lang="fr-FR" sz="2400" dirty="0">
                <a:solidFill>
                  <a:srgbClr val="333333"/>
                </a:solidFill>
                <a:latin typeface="Cambria" panose="02040503050406030204" pitchFamily="18" charset="0"/>
              </a:rPr>
              <a:t/>
            </a:r>
            <a:br>
              <a:rPr lang="fr-FR" sz="2400" dirty="0">
                <a:solidFill>
                  <a:srgbClr val="333333"/>
                </a:solidFill>
                <a:latin typeface="Cambria" panose="02040503050406030204" pitchFamily="18" charset="0"/>
              </a:rPr>
            </a:br>
            <a:r>
              <a:rPr lang="fr-FR" sz="2400" dirty="0">
                <a:solidFill>
                  <a:srgbClr val="FF0000"/>
                </a:solidFill>
                <a:latin typeface="Cambria" panose="02040503050406030204" pitchFamily="18" charset="0"/>
              </a:rPr>
              <a:t>*/ </a:t>
            </a:r>
            <a:r>
              <a:rPr lang="fr-FR" sz="2400" dirty="0" err="1">
                <a:solidFill>
                  <a:srgbClr val="FF0000"/>
                </a:solidFill>
                <a:latin typeface="Cambria" panose="02040503050406030204" pitchFamily="18" charset="0"/>
              </a:rPr>
              <a:t>Un·e</a:t>
            </a:r>
            <a:r>
              <a:rPr lang="fr-FR" sz="2400" dirty="0">
                <a:solidFill>
                  <a:srgbClr val="FF0000"/>
                </a:solidFill>
                <a:latin typeface="Cambria" panose="02040503050406030204" pitchFamily="18" charset="0"/>
              </a:rPr>
              <a:t> </a:t>
            </a:r>
            <a:r>
              <a:rPr lang="fr-FR" sz="2400" dirty="0" err="1">
                <a:solidFill>
                  <a:srgbClr val="FF0000"/>
                </a:solidFill>
                <a:latin typeface="Cambria" panose="02040503050406030204" pitchFamily="18" charset="0"/>
              </a:rPr>
              <a:t>étudiant·e</a:t>
            </a:r>
            <a:r>
              <a:rPr lang="fr-FR" sz="2400" dirty="0">
                <a:solidFill>
                  <a:srgbClr val="FF0000"/>
                </a:solidFill>
                <a:latin typeface="Cambria" panose="02040503050406030204" pitchFamily="18" charset="0"/>
              </a:rPr>
              <a:t> est </a:t>
            </a:r>
            <a:r>
              <a:rPr lang="fr-FR" sz="2400" dirty="0" err="1">
                <a:solidFill>
                  <a:srgbClr val="FF0000"/>
                </a:solidFill>
                <a:latin typeface="Cambria" panose="02040503050406030204" pitchFamily="18" charset="0"/>
              </a:rPr>
              <a:t>noté·e</a:t>
            </a:r>
            <a:r>
              <a:rPr lang="fr-FR" sz="2400" dirty="0">
                <a:solidFill>
                  <a:srgbClr val="FF0000"/>
                </a:solidFill>
                <a:latin typeface="Cambria" panose="02040503050406030204" pitchFamily="18" charset="0"/>
              </a:rPr>
              <a:t> </a:t>
            </a:r>
            <a:r>
              <a:rPr lang="fr-FR" sz="2400" b="1" dirty="0" err="1">
                <a:solidFill>
                  <a:srgbClr val="FF0000"/>
                </a:solidFill>
                <a:latin typeface="Cambria" panose="02040503050406030204" pitchFamily="18" charset="0"/>
              </a:rPr>
              <a:t>défaillant·e</a:t>
            </a:r>
            <a:r>
              <a:rPr lang="fr-FR" sz="2400" dirty="0">
                <a:solidFill>
                  <a:srgbClr val="333333"/>
                </a:solidFill>
                <a:latin typeface="Cambria" panose="02040503050406030204" pitchFamily="18" charset="0"/>
              </a:rPr>
              <a:t> à un EC </a:t>
            </a:r>
            <a:r>
              <a:rPr lang="fr-FR" sz="2400" u="sng" dirty="0">
                <a:solidFill>
                  <a:srgbClr val="333333"/>
                </a:solidFill>
                <a:latin typeface="Cambria" panose="02040503050406030204" pitchFamily="18" charset="0"/>
              </a:rPr>
              <a:t>au-delà de</a:t>
            </a:r>
            <a:r>
              <a:rPr lang="fr-FR" sz="2400" dirty="0">
                <a:solidFill>
                  <a:srgbClr val="333333"/>
                </a:solidFill>
                <a:latin typeface="Cambria" panose="02040503050406030204" pitchFamily="18" charset="0"/>
              </a:rPr>
              <a:t> la 3ème absence sur 12 séances à un même EC (25% absences tolérées), l'</a:t>
            </a:r>
            <a:r>
              <a:rPr lang="fr-FR" sz="2400" dirty="0" err="1">
                <a:solidFill>
                  <a:srgbClr val="333333"/>
                </a:solidFill>
                <a:latin typeface="Cambria" panose="02040503050406030204" pitchFamily="18" charset="0"/>
              </a:rPr>
              <a:t>étudiant·e</a:t>
            </a:r>
            <a:r>
              <a:rPr lang="fr-FR" sz="2400" dirty="0">
                <a:solidFill>
                  <a:srgbClr val="333333"/>
                </a:solidFill>
                <a:latin typeface="Cambria" panose="02040503050406030204" pitchFamily="18" charset="0"/>
              </a:rPr>
              <a:t> devra passer l'examen de cet EC au rattrapage.</a:t>
            </a:r>
            <a:br>
              <a:rPr lang="fr-FR" sz="2400" dirty="0">
                <a:solidFill>
                  <a:srgbClr val="333333"/>
                </a:solidFill>
                <a:latin typeface="Cambria" panose="02040503050406030204" pitchFamily="18" charset="0"/>
              </a:rPr>
            </a:br>
            <a:r>
              <a:rPr lang="fr-FR" sz="2400" dirty="0">
                <a:solidFill>
                  <a:srgbClr val="333333"/>
                </a:solidFill>
                <a:latin typeface="Cambria" panose="02040503050406030204" pitchFamily="18" charset="0"/>
              </a:rPr>
              <a:t/>
            </a:r>
            <a:br>
              <a:rPr lang="fr-FR" sz="2400" dirty="0">
                <a:solidFill>
                  <a:srgbClr val="333333"/>
                </a:solidFill>
                <a:latin typeface="Cambria" panose="02040503050406030204" pitchFamily="18" charset="0"/>
              </a:rPr>
            </a:br>
            <a:r>
              <a:rPr lang="fr-FR" sz="2400" dirty="0">
                <a:solidFill>
                  <a:srgbClr val="FF0000"/>
                </a:solidFill>
                <a:latin typeface="Cambria" panose="02040503050406030204" pitchFamily="18" charset="0"/>
              </a:rPr>
              <a:t>*/ Conditions pour passer en année supérieure en </a:t>
            </a:r>
            <a:r>
              <a:rPr lang="fr-FR" sz="2400" b="1" dirty="0">
                <a:solidFill>
                  <a:srgbClr val="FF0000"/>
                </a:solidFill>
                <a:latin typeface="Cambria" panose="02040503050406030204" pitchFamily="18" charset="0"/>
              </a:rPr>
              <a:t>AJAC</a:t>
            </a:r>
            <a:r>
              <a:rPr lang="fr-FR" sz="2400" b="1" dirty="0">
                <a:solidFill>
                  <a:srgbClr val="333333"/>
                </a:solidFill>
                <a:latin typeface="Cambria" panose="02040503050406030204" pitchFamily="18" charset="0"/>
              </a:rPr>
              <a:t> </a:t>
            </a:r>
            <a:r>
              <a:rPr lang="fr-FR" sz="2400" dirty="0">
                <a:solidFill>
                  <a:srgbClr val="333333"/>
                </a:solidFill>
                <a:latin typeface="Cambria" panose="02040503050406030204" pitchFamily="18" charset="0"/>
              </a:rPr>
              <a:t>(c'est à dire L1+L2 ou L2+L3)</a:t>
            </a:r>
            <a:br>
              <a:rPr lang="fr-FR" sz="2400" dirty="0">
                <a:solidFill>
                  <a:srgbClr val="333333"/>
                </a:solidFill>
                <a:latin typeface="Cambria" panose="02040503050406030204" pitchFamily="18" charset="0"/>
              </a:rPr>
            </a:br>
            <a:r>
              <a:rPr lang="fr-FR" sz="2400" dirty="0">
                <a:solidFill>
                  <a:srgbClr val="333333"/>
                </a:solidFill>
                <a:latin typeface="Cambria" panose="02040503050406030204" pitchFamily="18" charset="0"/>
              </a:rPr>
              <a:t>    - obtenir une moyenne &gt; 10 à l'un des deux semestres</a:t>
            </a:r>
            <a:br>
              <a:rPr lang="fr-FR" sz="2400" dirty="0">
                <a:solidFill>
                  <a:srgbClr val="333333"/>
                </a:solidFill>
                <a:latin typeface="Cambria" panose="02040503050406030204" pitchFamily="18" charset="0"/>
              </a:rPr>
            </a:br>
            <a:r>
              <a:rPr lang="fr-FR" sz="2400" dirty="0">
                <a:solidFill>
                  <a:srgbClr val="333333"/>
                </a:solidFill>
                <a:latin typeface="Cambria" panose="02040503050406030204" pitchFamily="18" charset="0"/>
              </a:rPr>
              <a:t>    - ET obtenir &gt;10 à la moyenne UE Enseignements fondamentaux 1er semestre + UE Enseignements fondamentaux 2ème semestre</a:t>
            </a:r>
            <a:br>
              <a:rPr lang="fr-FR" sz="2400" dirty="0">
                <a:solidFill>
                  <a:srgbClr val="333333"/>
                </a:solidFill>
                <a:latin typeface="Cambria" panose="02040503050406030204" pitchFamily="18" charset="0"/>
              </a:rPr>
            </a:br>
            <a:r>
              <a:rPr lang="fr-FR" sz="2400" dirty="0">
                <a:solidFill>
                  <a:srgbClr val="333333"/>
                </a:solidFill>
                <a:latin typeface="Cambria" panose="02040503050406030204" pitchFamily="18" charset="0"/>
              </a:rPr>
              <a:t/>
            </a:r>
            <a:br>
              <a:rPr lang="fr-FR" sz="2400" dirty="0">
                <a:solidFill>
                  <a:srgbClr val="333333"/>
                </a:solidFill>
                <a:latin typeface="Cambria" panose="02040503050406030204" pitchFamily="18" charset="0"/>
              </a:rPr>
            </a:br>
            <a:r>
              <a:rPr lang="fr-FR" sz="2400" dirty="0">
                <a:solidFill>
                  <a:srgbClr val="FF0000"/>
                </a:solidFill>
                <a:latin typeface="Cambria" panose="02040503050406030204" pitchFamily="18" charset="0"/>
              </a:rPr>
              <a:t>*/ Conditions de </a:t>
            </a:r>
            <a:r>
              <a:rPr lang="fr-FR" sz="2400" b="1" dirty="0">
                <a:solidFill>
                  <a:srgbClr val="FF0000"/>
                </a:solidFill>
                <a:latin typeface="Cambria" panose="02040503050406030204" pitchFamily="18" charset="0"/>
              </a:rPr>
              <a:t>redoublement </a:t>
            </a:r>
            <a:r>
              <a:rPr lang="fr-FR" sz="2400" dirty="0">
                <a:solidFill>
                  <a:srgbClr val="FF0000"/>
                </a:solidFill>
                <a:latin typeface="Cambria" panose="02040503050406030204" pitchFamily="18" charset="0"/>
              </a:rPr>
              <a:t>:</a:t>
            </a:r>
            <a:br>
              <a:rPr lang="fr-FR" sz="2400" dirty="0">
                <a:solidFill>
                  <a:srgbClr val="FF0000"/>
                </a:solidFill>
                <a:latin typeface="Cambria" panose="02040503050406030204" pitchFamily="18" charset="0"/>
              </a:rPr>
            </a:br>
            <a:r>
              <a:rPr lang="fr-FR" sz="2400" dirty="0">
                <a:solidFill>
                  <a:srgbClr val="333333"/>
                </a:solidFill>
                <a:latin typeface="Cambria" panose="02040503050406030204" pitchFamily="18" charset="0"/>
              </a:rPr>
              <a:t>    - 1 redoublement autorisé de droit par année de licence</a:t>
            </a:r>
            <a:br>
              <a:rPr lang="fr-FR" sz="2400" dirty="0">
                <a:solidFill>
                  <a:srgbClr val="333333"/>
                </a:solidFill>
                <a:latin typeface="Cambria" panose="02040503050406030204" pitchFamily="18" charset="0"/>
              </a:rPr>
            </a:br>
            <a:r>
              <a:rPr lang="fr-FR" sz="2400" dirty="0">
                <a:solidFill>
                  <a:srgbClr val="333333"/>
                </a:solidFill>
                <a:latin typeface="Cambria" panose="02040503050406030204" pitchFamily="18" charset="0"/>
              </a:rPr>
              <a:t>    - au-delà, demande de maintien soumis à l'aval du jury de fin d'année</a:t>
            </a:r>
            <a:endParaRPr kumimoji="0" lang="fr-FR" sz="3600" b="0" i="0" u="none" strike="noStrike" cap="none" spc="0" normalizeH="0" baseline="0" dirty="0">
              <a:ln>
                <a:noFill/>
              </a:ln>
              <a:solidFill>
                <a:srgbClr val="000000"/>
              </a:solidFill>
              <a:effectLst/>
              <a:uFillTx/>
              <a:latin typeface="+mn-lt"/>
              <a:ea typeface="+mn-ea"/>
              <a:cs typeface="+mn-cs"/>
              <a:sym typeface="Helvetica Light"/>
            </a:endParaRPr>
          </a:p>
        </p:txBody>
      </p:sp>
    </p:spTree>
    <p:extLst>
      <p:ext uri="{BB962C8B-B14F-4D97-AF65-F5344CB8AC3E}">
        <p14:creationId xmlns:p14="http://schemas.microsoft.com/office/powerpoint/2010/main" val="858082233"/>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Shape 177"/>
          <p:cNvSpPr/>
          <p:nvPr/>
        </p:nvSpPr>
        <p:spPr>
          <a:xfrm>
            <a:off x="-11692631" y="-5507"/>
            <a:ext cx="13089796" cy="9811561"/>
          </a:xfrm>
          <a:custGeom>
            <a:avLst/>
            <a:gdLst/>
            <a:ahLst/>
            <a:cxnLst>
              <a:cxn ang="0">
                <a:pos x="wd2" y="hd2"/>
              </a:cxn>
              <a:cxn ang="5400000">
                <a:pos x="wd2" y="hd2"/>
              </a:cxn>
              <a:cxn ang="10800000">
                <a:pos x="wd2" y="hd2"/>
              </a:cxn>
              <a:cxn ang="16200000">
                <a:pos x="wd2" y="hd2"/>
              </a:cxn>
            </a:cxnLst>
            <a:rect l="0" t="0" r="r" b="b"/>
            <a:pathLst>
              <a:path w="21600" h="21600" extrusionOk="0">
                <a:moveTo>
                  <a:pt x="38" y="21600"/>
                </a:moveTo>
                <a:lnTo>
                  <a:pt x="21600" y="21600"/>
                </a:lnTo>
                <a:lnTo>
                  <a:pt x="3854" y="0"/>
                </a:lnTo>
                <a:lnTo>
                  <a:pt x="0" y="0"/>
                </a:lnTo>
                <a:lnTo>
                  <a:pt x="38" y="21600"/>
                </a:lnTo>
                <a:close/>
              </a:path>
            </a:pathLst>
          </a:custGeom>
          <a:solidFill>
            <a:srgbClr val="D8232A"/>
          </a:solidFill>
          <a:ln w="12700">
            <a:miter lim="400000"/>
          </a:ln>
          <a:effectLst>
            <a:outerShdw blurRad="38100" dist="25400" dir="5400000" rotWithShape="0">
              <a:srgbClr val="000000">
                <a:alpha val="50000"/>
              </a:srgbClr>
            </a:outerShdw>
          </a:effectLst>
        </p:spPr>
        <p:txBody>
          <a:bodyPr lIns="50800" tIns="50800" rIns="50800" bIns="50800" anchor="ctr"/>
          <a:lstStyle/>
          <a:p>
            <a:pPr>
              <a:defRPr sz="2400">
                <a:solidFill>
                  <a:srgbClr val="FFFFFF"/>
                </a:solidFill>
              </a:defRPr>
            </a:pPr>
            <a:endParaRPr/>
          </a:p>
        </p:txBody>
      </p:sp>
      <p:sp>
        <p:nvSpPr>
          <p:cNvPr id="178" name="Shape 178"/>
          <p:cNvSpPr/>
          <p:nvPr/>
        </p:nvSpPr>
        <p:spPr>
          <a:xfrm>
            <a:off x="2762484" y="7326445"/>
            <a:ext cx="13944057" cy="5298657"/>
          </a:xfrm>
          <a:custGeom>
            <a:avLst/>
            <a:gdLst/>
            <a:ahLst/>
            <a:cxnLst>
              <a:cxn ang="0">
                <a:pos x="wd2" y="hd2"/>
              </a:cxn>
              <a:cxn ang="5400000">
                <a:pos x="wd2" y="hd2"/>
              </a:cxn>
              <a:cxn ang="10800000">
                <a:pos x="wd2" y="hd2"/>
              </a:cxn>
              <a:cxn ang="16200000">
                <a:pos x="wd2" y="hd2"/>
              </a:cxn>
            </a:cxnLst>
            <a:rect l="0" t="0" r="r" b="b"/>
            <a:pathLst>
              <a:path w="21600" h="21600" extrusionOk="0">
                <a:moveTo>
                  <a:pt x="21570" y="0"/>
                </a:moveTo>
                <a:lnTo>
                  <a:pt x="70" y="16099"/>
                </a:lnTo>
                <a:lnTo>
                  <a:pt x="0" y="21600"/>
                </a:lnTo>
                <a:lnTo>
                  <a:pt x="21600" y="21600"/>
                </a:lnTo>
                <a:lnTo>
                  <a:pt x="21570" y="0"/>
                </a:lnTo>
                <a:close/>
              </a:path>
            </a:pathLst>
          </a:custGeom>
          <a:solidFill>
            <a:srgbClr val="DCDEE0"/>
          </a:solidFill>
          <a:ln w="12700">
            <a:miter lim="400000"/>
          </a:ln>
        </p:spPr>
        <p:txBody>
          <a:bodyPr lIns="50800" tIns="50800" rIns="50800" bIns="50800" anchor="ctr"/>
          <a:lstStyle/>
          <a:p>
            <a:pPr>
              <a:defRPr sz="2400"/>
            </a:pPr>
            <a:endParaRPr/>
          </a:p>
        </p:txBody>
      </p:sp>
      <p:pic>
        <p:nvPicPr>
          <p:cNvPr id="179" name="pasted-image.pdf"/>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00105" y="8550940"/>
            <a:ext cx="1950524" cy="415654"/>
          </a:xfrm>
          <a:prstGeom prst="rect">
            <a:avLst/>
          </a:prstGeom>
          <a:ln w="12700">
            <a:miter lim="400000"/>
          </a:ln>
        </p:spPr>
      </p:pic>
      <p:sp>
        <p:nvSpPr>
          <p:cNvPr id="180" name="Shape 180"/>
          <p:cNvSpPr/>
          <p:nvPr/>
        </p:nvSpPr>
        <p:spPr>
          <a:xfrm>
            <a:off x="865335" y="776816"/>
            <a:ext cx="9059250" cy="1118063"/>
          </a:xfrm>
          <a:prstGeom prst="rect">
            <a:avLst/>
          </a:prstGeom>
          <a:ln w="12700">
            <a:miter lim="400000"/>
          </a:ln>
          <a:extLst>
            <a:ext uri="{C572A759-6A51-4108-AA02-DFA0A04FC94B}">
              <ma14:wrappingTextBoxFlag xmlns="" xmlns:ma14="http://schemas.microsoft.com/office/mac/drawingml/2011/main" val="1"/>
            </a:ext>
          </a:extLst>
        </p:spPr>
        <p:txBody>
          <a:bodyPr wrap="square" lIns="38100" tIns="38100" rIns="38100" bIns="38100">
            <a:spAutoFit/>
          </a:bodyPr>
          <a:lstStyle/>
          <a:p>
            <a:pPr algn="l">
              <a:defRPr sz="4000">
                <a:solidFill>
                  <a:srgbClr val="D8232A"/>
                </a:solidFill>
                <a:latin typeface="Averta"/>
                <a:ea typeface="Averta"/>
                <a:cs typeface="Averta"/>
                <a:sym typeface="Averta"/>
              </a:defRPr>
            </a:pPr>
            <a:r>
              <a:rPr lang="fr-FR" dirty="0">
                <a:latin typeface="Arial" charset="0"/>
                <a:ea typeface="Arial" charset="0"/>
                <a:cs typeface="Arial" charset="0"/>
              </a:rPr>
              <a:t>La règle des absences</a:t>
            </a:r>
          </a:p>
          <a:p>
            <a:pPr algn="l">
              <a:lnSpc>
                <a:spcPts val="2700"/>
              </a:lnSpc>
              <a:defRPr sz="4900">
                <a:solidFill>
                  <a:srgbClr val="D8232A"/>
                </a:solidFill>
                <a:latin typeface="Averta"/>
                <a:ea typeface="Averta"/>
                <a:cs typeface="Averta"/>
                <a:sym typeface="Averta"/>
              </a:defRPr>
            </a:pPr>
            <a:r>
              <a:rPr dirty="0"/>
              <a:t>_</a:t>
            </a:r>
          </a:p>
        </p:txBody>
      </p:sp>
      <p:sp>
        <p:nvSpPr>
          <p:cNvPr id="181" name="Shape 181"/>
          <p:cNvSpPr/>
          <p:nvPr/>
        </p:nvSpPr>
        <p:spPr>
          <a:xfrm>
            <a:off x="657558" y="5599115"/>
            <a:ext cx="11447137" cy="502702"/>
          </a:xfrm>
          <a:prstGeom prst="rect">
            <a:avLst/>
          </a:prstGeom>
          <a:ln w="12700">
            <a:miter lim="400000"/>
          </a:ln>
          <a:extLst>
            <a:ext uri="{C572A759-6A51-4108-AA02-DFA0A04FC94B}">
              <ma14:wrappingTextBoxFlag xmlns="" xmlns:ma14="http://schemas.microsoft.com/office/mac/drawingml/2011/main" val="1"/>
            </a:ext>
          </a:extLst>
        </p:spPr>
        <p:txBody>
          <a:bodyPr wrap="square" lIns="50800" tIns="50800" rIns="50800" bIns="50800" anchor="ctr">
            <a:spAutoFit/>
          </a:bodyPr>
          <a:lstStyle>
            <a:lvl1pPr algn="l">
              <a:defRPr sz="2700">
                <a:solidFill>
                  <a:srgbClr val="53585F"/>
                </a:solidFill>
                <a:latin typeface="Averta"/>
                <a:ea typeface="Averta"/>
                <a:cs typeface="Averta"/>
                <a:sym typeface="Averta"/>
              </a:defRPr>
            </a:lvl1pPr>
          </a:lstStyle>
          <a:p>
            <a:endParaRPr sz="2600" dirty="0">
              <a:latin typeface="Arial" charset="0"/>
              <a:ea typeface="Arial" charset="0"/>
              <a:cs typeface="Arial" charset="0"/>
            </a:endParaRPr>
          </a:p>
        </p:txBody>
      </p:sp>
      <p:sp>
        <p:nvSpPr>
          <p:cNvPr id="7" name="ZoneTexte 6">
            <a:extLst>
              <a:ext uri="{FF2B5EF4-FFF2-40B4-BE49-F238E27FC236}">
                <a16:creationId xmlns:a16="http://schemas.microsoft.com/office/drawing/2014/main" id="{51A843E3-166E-7643-B6AE-D0BF21B3E0C6}"/>
              </a:ext>
            </a:extLst>
          </p:cNvPr>
          <p:cNvSpPr txBox="1"/>
          <p:nvPr/>
        </p:nvSpPr>
        <p:spPr>
          <a:xfrm>
            <a:off x="758692" y="1854500"/>
            <a:ext cx="11984476" cy="74892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l"/>
            <a:r>
              <a:rPr lang="fr-FR" sz="2000" dirty="0"/>
              <a:t>L'étudiant doit assister à l'ensemble des enseignements et activités pédagogiques prévus dans sa formation. </a:t>
            </a:r>
            <a:br>
              <a:rPr lang="fr-FR" sz="2000" dirty="0"/>
            </a:br>
            <a:r>
              <a:rPr lang="fr-FR" sz="2000" b="1" dirty="0"/>
              <a:t>Pour chaque EC, un étudiant reconnu absent à plus de 25%</a:t>
            </a:r>
            <a:r>
              <a:rPr lang="fr-FR" sz="2000" dirty="0"/>
              <a:t> (avec arrondi à l'entier inférieur) des séances d'un TD au cours du semestre est déclaré défaillant, </a:t>
            </a:r>
            <a:r>
              <a:rPr lang="fr-FR" sz="2000" dirty="0">
                <a:solidFill>
                  <a:srgbClr val="FF0000"/>
                </a:solidFill>
              </a:rPr>
              <a:t>que l'absence soit justifiée ou non</a:t>
            </a:r>
            <a:r>
              <a:rPr lang="fr-FR" sz="2000" dirty="0"/>
              <a:t>. </a:t>
            </a:r>
            <a:br>
              <a:rPr lang="fr-FR" sz="2000" dirty="0"/>
            </a:br>
            <a:r>
              <a:rPr lang="fr-FR" sz="2000" dirty="0"/>
              <a:t>L'étudiant se verra alors attribuer le résultat «ABI» (c'est à dire </a:t>
            </a:r>
            <a:r>
              <a:rPr lang="fr-FR" sz="2000" dirty="0" err="1"/>
              <a:t>ABsence</a:t>
            </a:r>
            <a:r>
              <a:rPr lang="fr-FR" sz="2000" dirty="0"/>
              <a:t> Injustifiée) pour l'EC concerné.</a:t>
            </a:r>
            <a:br>
              <a:rPr lang="fr-FR" sz="2000" dirty="0"/>
            </a:br>
            <a:r>
              <a:rPr lang="fr-FR" sz="2000" dirty="0"/>
              <a:t>Par exemple, un étudiant est déclaré défaillant s'il est reconnu absent à 4 séances pour un enseignement qui comporte 12 séances </a:t>
            </a:r>
            <a:r>
              <a:rPr lang="fr-FR" sz="2000" u="sng" dirty="0"/>
              <a:t>(donc max 3 absences tolérées)</a:t>
            </a:r>
            <a:r>
              <a:rPr lang="fr-FR" sz="2000" dirty="0"/>
              <a:t/>
            </a:r>
            <a:br>
              <a:rPr lang="fr-FR" sz="2000" dirty="0"/>
            </a:br>
            <a:r>
              <a:rPr lang="fr-FR" sz="2000" dirty="0"/>
              <a:t/>
            </a:r>
            <a:br>
              <a:rPr lang="fr-FR" sz="2000" dirty="0"/>
            </a:br>
            <a:r>
              <a:rPr lang="fr-FR" sz="2000" dirty="0"/>
              <a:t>Un étudiant reconnu absent à une évaluation organisée dans le cadre d'un EC est déclaré défaillant à l'EC concerné, que l'absence soit justifiée ou non.</a:t>
            </a:r>
            <a:br>
              <a:rPr lang="fr-FR" sz="2000" dirty="0"/>
            </a:br>
            <a:r>
              <a:rPr lang="fr-FR" sz="2000" dirty="0"/>
              <a:t>Dans ce cas, l'étudiant se verra attribuer le résultat «ABI» pour l'EC concerné.</a:t>
            </a:r>
            <a:br>
              <a:rPr lang="fr-FR" sz="2000" dirty="0"/>
            </a:br>
            <a:r>
              <a:rPr lang="fr-FR" sz="2000" dirty="0"/>
              <a:t>Si l'absence à une (et une seule) évaluation de contrôle continu est due à un cas de force majeure (hospitalisation, convocation à un concours ou un examen officiel), l'enseignant responsable est en droit de proposer ou d'imposer à l'</a:t>
            </a:r>
            <a:r>
              <a:rPr lang="fr-FR" sz="2000" dirty="0" err="1"/>
              <a:t>étudiant.e</a:t>
            </a:r>
            <a:r>
              <a:rPr lang="fr-FR" sz="2000" dirty="0"/>
              <a:t> :</a:t>
            </a:r>
            <a:br>
              <a:rPr lang="fr-FR" sz="2000" dirty="0"/>
            </a:br>
            <a:r>
              <a:rPr lang="fr-FR" sz="2000" dirty="0"/>
              <a:t>    -soit le résultat ABJ (c'est à dire </a:t>
            </a:r>
            <a:r>
              <a:rPr lang="fr-FR" sz="2000" dirty="0" err="1"/>
              <a:t>ABsence</a:t>
            </a:r>
            <a:r>
              <a:rPr lang="fr-FR" sz="2000" dirty="0"/>
              <a:t> Justifiée et calculé comme un zéro) pour l'évaluation 	manquée,</a:t>
            </a:r>
            <a:br>
              <a:rPr lang="fr-FR" sz="2000" dirty="0"/>
            </a:br>
            <a:r>
              <a:rPr lang="fr-FR" sz="2000" dirty="0"/>
              <a:t>    -soit une évaluation de substitution permettant un contrôle des connaissances et des compétences 	de difficulté analogue à l'épreuve manquée, dans le respect de l'égalité de traitement entre les 	</a:t>
            </a:r>
            <a:r>
              <a:rPr lang="fr-FR" sz="2000" dirty="0" err="1"/>
              <a:t>étudiant.e.s</a:t>
            </a:r>
            <a:r>
              <a:rPr lang="fr-FR" sz="2000" dirty="0"/>
              <a:t>.</a:t>
            </a:r>
          </a:p>
          <a:p>
            <a:pPr algn="l"/>
            <a:r>
              <a:rPr lang="fr-FR" sz="2000" dirty="0"/>
              <a:t/>
            </a:r>
            <a:br>
              <a:rPr lang="fr-FR" sz="2000" dirty="0"/>
            </a:br>
            <a:r>
              <a:rPr lang="fr-FR" sz="2000" dirty="0"/>
              <a:t>Les justificatifs originaux du cas de force majeure (hospitalisation, convocation à un concours ou un examen officiel), mentionnant clairement la date à laquelle l'étudiant a été absent, doivent être présentés aux enseignants concernés dès le retour de l'étudiant, et dans un délai maximal de 5 jours après la date de l'évaluation manquée.</a:t>
            </a:r>
            <a:endParaRPr kumimoji="0" lang="fr-FR" sz="2000" b="0" i="0" u="none" strike="noStrike" cap="none" spc="0" normalizeH="0" baseline="0" dirty="0">
              <a:ln>
                <a:noFill/>
              </a:ln>
              <a:solidFill>
                <a:srgbClr val="000000"/>
              </a:solidFill>
              <a:effectLst/>
              <a:uFillTx/>
              <a:latin typeface="+mn-lt"/>
              <a:ea typeface="+mn-ea"/>
              <a:cs typeface="+mn-cs"/>
              <a:sym typeface="Helvetica Light"/>
            </a:endParaRPr>
          </a:p>
        </p:txBody>
      </p:sp>
    </p:spTree>
    <p:extLst>
      <p:ext uri="{BB962C8B-B14F-4D97-AF65-F5344CB8AC3E}">
        <p14:creationId xmlns:p14="http://schemas.microsoft.com/office/powerpoint/2010/main" val="291450049"/>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Shape 177"/>
          <p:cNvSpPr/>
          <p:nvPr/>
        </p:nvSpPr>
        <p:spPr>
          <a:xfrm>
            <a:off x="-11692631" y="-5507"/>
            <a:ext cx="13089796" cy="9811561"/>
          </a:xfrm>
          <a:custGeom>
            <a:avLst/>
            <a:gdLst/>
            <a:ahLst/>
            <a:cxnLst>
              <a:cxn ang="0">
                <a:pos x="wd2" y="hd2"/>
              </a:cxn>
              <a:cxn ang="5400000">
                <a:pos x="wd2" y="hd2"/>
              </a:cxn>
              <a:cxn ang="10800000">
                <a:pos x="wd2" y="hd2"/>
              </a:cxn>
              <a:cxn ang="16200000">
                <a:pos x="wd2" y="hd2"/>
              </a:cxn>
            </a:cxnLst>
            <a:rect l="0" t="0" r="r" b="b"/>
            <a:pathLst>
              <a:path w="21600" h="21600" extrusionOk="0">
                <a:moveTo>
                  <a:pt x="38" y="21600"/>
                </a:moveTo>
                <a:lnTo>
                  <a:pt x="21600" y="21600"/>
                </a:lnTo>
                <a:lnTo>
                  <a:pt x="3854" y="0"/>
                </a:lnTo>
                <a:lnTo>
                  <a:pt x="0" y="0"/>
                </a:lnTo>
                <a:lnTo>
                  <a:pt x="38" y="21600"/>
                </a:lnTo>
                <a:close/>
              </a:path>
            </a:pathLst>
          </a:custGeom>
          <a:solidFill>
            <a:srgbClr val="D8232A"/>
          </a:solidFill>
          <a:ln w="12700">
            <a:miter lim="400000"/>
          </a:ln>
          <a:effectLst>
            <a:outerShdw blurRad="38100" dist="25400" dir="5400000" rotWithShape="0">
              <a:srgbClr val="000000">
                <a:alpha val="50000"/>
              </a:srgbClr>
            </a:outerShdw>
          </a:effectLst>
        </p:spPr>
        <p:txBody>
          <a:bodyPr lIns="50800" tIns="50800" rIns="50800" bIns="50800" anchor="ctr"/>
          <a:lstStyle/>
          <a:p>
            <a:pPr>
              <a:defRPr sz="2400">
                <a:solidFill>
                  <a:srgbClr val="FFFFFF"/>
                </a:solidFill>
              </a:defRPr>
            </a:pPr>
            <a:endParaRPr/>
          </a:p>
        </p:txBody>
      </p:sp>
      <p:sp>
        <p:nvSpPr>
          <p:cNvPr id="178" name="Shape 178"/>
          <p:cNvSpPr/>
          <p:nvPr/>
        </p:nvSpPr>
        <p:spPr>
          <a:xfrm>
            <a:off x="2762484" y="7326445"/>
            <a:ext cx="13944057" cy="5298657"/>
          </a:xfrm>
          <a:custGeom>
            <a:avLst/>
            <a:gdLst/>
            <a:ahLst/>
            <a:cxnLst>
              <a:cxn ang="0">
                <a:pos x="wd2" y="hd2"/>
              </a:cxn>
              <a:cxn ang="5400000">
                <a:pos x="wd2" y="hd2"/>
              </a:cxn>
              <a:cxn ang="10800000">
                <a:pos x="wd2" y="hd2"/>
              </a:cxn>
              <a:cxn ang="16200000">
                <a:pos x="wd2" y="hd2"/>
              </a:cxn>
            </a:cxnLst>
            <a:rect l="0" t="0" r="r" b="b"/>
            <a:pathLst>
              <a:path w="21600" h="21600" extrusionOk="0">
                <a:moveTo>
                  <a:pt x="21570" y="0"/>
                </a:moveTo>
                <a:lnTo>
                  <a:pt x="70" y="16099"/>
                </a:lnTo>
                <a:lnTo>
                  <a:pt x="0" y="21600"/>
                </a:lnTo>
                <a:lnTo>
                  <a:pt x="21600" y="21600"/>
                </a:lnTo>
                <a:lnTo>
                  <a:pt x="21570" y="0"/>
                </a:lnTo>
                <a:close/>
              </a:path>
            </a:pathLst>
          </a:custGeom>
          <a:solidFill>
            <a:srgbClr val="DCDEE0"/>
          </a:solidFill>
          <a:ln w="12700">
            <a:miter lim="400000"/>
          </a:ln>
        </p:spPr>
        <p:txBody>
          <a:bodyPr lIns="50800" tIns="50800" rIns="50800" bIns="50800" anchor="ctr"/>
          <a:lstStyle/>
          <a:p>
            <a:pPr>
              <a:defRPr sz="2400"/>
            </a:pPr>
            <a:endParaRPr/>
          </a:p>
        </p:txBody>
      </p:sp>
      <p:pic>
        <p:nvPicPr>
          <p:cNvPr id="179" name="pasted-image.pdf"/>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00105" y="8550940"/>
            <a:ext cx="1950524" cy="415654"/>
          </a:xfrm>
          <a:prstGeom prst="rect">
            <a:avLst/>
          </a:prstGeom>
          <a:ln w="12700">
            <a:miter lim="400000"/>
          </a:ln>
        </p:spPr>
      </p:pic>
      <p:sp>
        <p:nvSpPr>
          <p:cNvPr id="180" name="Shape 180"/>
          <p:cNvSpPr/>
          <p:nvPr/>
        </p:nvSpPr>
        <p:spPr>
          <a:xfrm>
            <a:off x="55143" y="100181"/>
            <a:ext cx="9059250" cy="1038746"/>
          </a:xfrm>
          <a:prstGeom prst="rect">
            <a:avLst/>
          </a:prstGeom>
          <a:ln w="12700">
            <a:miter lim="400000"/>
          </a:ln>
          <a:extLst>
            <a:ext uri="{C572A759-6A51-4108-AA02-DFA0A04FC94B}">
              <ma14:wrappingTextBoxFlag xmlns:ma14="http://schemas.microsoft.com/office/mac/drawingml/2011/main" xmlns="" val="1"/>
            </a:ext>
          </a:extLst>
        </p:spPr>
        <p:txBody>
          <a:bodyPr wrap="square" lIns="38100" tIns="38100" rIns="38100" bIns="38100">
            <a:spAutoFit/>
          </a:bodyPr>
          <a:lstStyle/>
          <a:p>
            <a:pPr algn="l">
              <a:defRPr sz="4000">
                <a:solidFill>
                  <a:srgbClr val="D8232A"/>
                </a:solidFill>
                <a:latin typeface="Averta"/>
                <a:ea typeface="Averta"/>
                <a:cs typeface="Averta"/>
                <a:sym typeface="Averta"/>
              </a:defRPr>
            </a:pPr>
            <a:r>
              <a:rPr lang="fr-FR" dirty="0">
                <a:latin typeface="Arial" charset="0"/>
                <a:ea typeface="Arial" charset="0"/>
                <a:cs typeface="Arial" charset="0"/>
              </a:rPr>
              <a:t>Calendrier universitaire </a:t>
            </a:r>
          </a:p>
          <a:p>
            <a:pPr algn="l">
              <a:lnSpc>
                <a:spcPts val="2700"/>
              </a:lnSpc>
              <a:defRPr sz="4900">
                <a:solidFill>
                  <a:srgbClr val="D8232A"/>
                </a:solidFill>
                <a:latin typeface="Averta"/>
                <a:ea typeface="Averta"/>
                <a:cs typeface="Averta"/>
                <a:sym typeface="Averta"/>
              </a:defRPr>
            </a:pPr>
            <a:r>
              <a:rPr dirty="0"/>
              <a:t>_</a:t>
            </a:r>
          </a:p>
        </p:txBody>
      </p:sp>
      <p:pic>
        <p:nvPicPr>
          <p:cNvPr id="4" name="Image 3" descr="Une image contenant texte, logiciel, Site web, Page web&#10;&#10;Description générée automatiquement">
            <a:extLst>
              <a:ext uri="{FF2B5EF4-FFF2-40B4-BE49-F238E27FC236}">
                <a16:creationId xmlns:a16="http://schemas.microsoft.com/office/drawing/2014/main" id="{3133BB35-AE3F-7C7A-DACA-347B684B73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0271" y="1244615"/>
            <a:ext cx="12764258" cy="7857729"/>
          </a:xfrm>
          <a:prstGeom prst="rect">
            <a:avLst/>
          </a:prstGeom>
        </p:spPr>
      </p:pic>
    </p:spTree>
    <p:extLst>
      <p:ext uri="{BB962C8B-B14F-4D97-AF65-F5344CB8AC3E}">
        <p14:creationId xmlns:p14="http://schemas.microsoft.com/office/powerpoint/2010/main" val="1758121750"/>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Shape 177"/>
          <p:cNvSpPr/>
          <p:nvPr/>
        </p:nvSpPr>
        <p:spPr>
          <a:xfrm>
            <a:off x="-11692631" y="-5507"/>
            <a:ext cx="13089796" cy="9811561"/>
          </a:xfrm>
          <a:custGeom>
            <a:avLst/>
            <a:gdLst/>
            <a:ahLst/>
            <a:cxnLst>
              <a:cxn ang="0">
                <a:pos x="wd2" y="hd2"/>
              </a:cxn>
              <a:cxn ang="5400000">
                <a:pos x="wd2" y="hd2"/>
              </a:cxn>
              <a:cxn ang="10800000">
                <a:pos x="wd2" y="hd2"/>
              </a:cxn>
              <a:cxn ang="16200000">
                <a:pos x="wd2" y="hd2"/>
              </a:cxn>
            </a:cxnLst>
            <a:rect l="0" t="0" r="r" b="b"/>
            <a:pathLst>
              <a:path w="21600" h="21600" extrusionOk="0">
                <a:moveTo>
                  <a:pt x="38" y="21600"/>
                </a:moveTo>
                <a:lnTo>
                  <a:pt x="21600" y="21600"/>
                </a:lnTo>
                <a:lnTo>
                  <a:pt x="3854" y="0"/>
                </a:lnTo>
                <a:lnTo>
                  <a:pt x="0" y="0"/>
                </a:lnTo>
                <a:lnTo>
                  <a:pt x="38" y="21600"/>
                </a:lnTo>
                <a:close/>
              </a:path>
            </a:pathLst>
          </a:custGeom>
          <a:solidFill>
            <a:srgbClr val="D8232A"/>
          </a:solidFill>
          <a:ln w="12700">
            <a:miter lim="400000"/>
          </a:ln>
          <a:effectLst>
            <a:outerShdw blurRad="38100" dist="25400" dir="5400000" rotWithShape="0">
              <a:srgbClr val="000000">
                <a:alpha val="50000"/>
              </a:srgbClr>
            </a:outerShdw>
          </a:effectLst>
        </p:spPr>
        <p:txBody>
          <a:bodyPr lIns="50800" tIns="50800" rIns="50800" bIns="50800" anchor="ctr"/>
          <a:lstStyle/>
          <a:p>
            <a:pPr>
              <a:defRPr sz="2400">
                <a:solidFill>
                  <a:srgbClr val="FFFFFF"/>
                </a:solidFill>
              </a:defRPr>
            </a:pPr>
            <a:endParaRPr/>
          </a:p>
        </p:txBody>
      </p:sp>
      <p:sp>
        <p:nvSpPr>
          <p:cNvPr id="178" name="Shape 178"/>
          <p:cNvSpPr/>
          <p:nvPr/>
        </p:nvSpPr>
        <p:spPr>
          <a:xfrm>
            <a:off x="2762484" y="7326445"/>
            <a:ext cx="13944057" cy="5298657"/>
          </a:xfrm>
          <a:custGeom>
            <a:avLst/>
            <a:gdLst/>
            <a:ahLst/>
            <a:cxnLst>
              <a:cxn ang="0">
                <a:pos x="wd2" y="hd2"/>
              </a:cxn>
              <a:cxn ang="5400000">
                <a:pos x="wd2" y="hd2"/>
              </a:cxn>
              <a:cxn ang="10800000">
                <a:pos x="wd2" y="hd2"/>
              </a:cxn>
              <a:cxn ang="16200000">
                <a:pos x="wd2" y="hd2"/>
              </a:cxn>
            </a:cxnLst>
            <a:rect l="0" t="0" r="r" b="b"/>
            <a:pathLst>
              <a:path w="21600" h="21600" extrusionOk="0">
                <a:moveTo>
                  <a:pt x="21570" y="0"/>
                </a:moveTo>
                <a:lnTo>
                  <a:pt x="70" y="16099"/>
                </a:lnTo>
                <a:lnTo>
                  <a:pt x="0" y="21600"/>
                </a:lnTo>
                <a:lnTo>
                  <a:pt x="21600" y="21600"/>
                </a:lnTo>
                <a:lnTo>
                  <a:pt x="21570" y="0"/>
                </a:lnTo>
                <a:close/>
              </a:path>
            </a:pathLst>
          </a:custGeom>
          <a:solidFill>
            <a:srgbClr val="DCDEE0"/>
          </a:solidFill>
          <a:ln w="12700">
            <a:miter lim="400000"/>
          </a:ln>
        </p:spPr>
        <p:txBody>
          <a:bodyPr lIns="50800" tIns="50800" rIns="50800" bIns="50800" anchor="ctr"/>
          <a:lstStyle/>
          <a:p>
            <a:pPr>
              <a:defRPr sz="2400"/>
            </a:pPr>
            <a:endParaRPr/>
          </a:p>
        </p:txBody>
      </p:sp>
      <p:pic>
        <p:nvPicPr>
          <p:cNvPr id="179" name="pasted-image.pdf"/>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00105" y="8550940"/>
            <a:ext cx="1950524" cy="415654"/>
          </a:xfrm>
          <a:prstGeom prst="rect">
            <a:avLst/>
          </a:prstGeom>
          <a:ln w="12700">
            <a:miter lim="400000"/>
          </a:ln>
        </p:spPr>
      </p:pic>
      <p:sp>
        <p:nvSpPr>
          <p:cNvPr id="180" name="Shape 180"/>
          <p:cNvSpPr/>
          <p:nvPr/>
        </p:nvSpPr>
        <p:spPr>
          <a:xfrm>
            <a:off x="91002" y="25115"/>
            <a:ext cx="9059250" cy="1038746"/>
          </a:xfrm>
          <a:prstGeom prst="rect">
            <a:avLst/>
          </a:prstGeom>
          <a:ln w="12700">
            <a:miter lim="400000"/>
          </a:ln>
          <a:extLst>
            <a:ext uri="{C572A759-6A51-4108-AA02-DFA0A04FC94B}">
              <ma14:wrappingTextBoxFlag xmlns:ma14="http://schemas.microsoft.com/office/mac/drawingml/2011/main" xmlns="" val="1"/>
            </a:ext>
          </a:extLst>
        </p:spPr>
        <p:txBody>
          <a:bodyPr wrap="square" lIns="38100" tIns="38100" rIns="38100" bIns="38100">
            <a:spAutoFit/>
          </a:bodyPr>
          <a:lstStyle/>
          <a:p>
            <a:pPr algn="l">
              <a:defRPr sz="4000">
                <a:solidFill>
                  <a:srgbClr val="D8232A"/>
                </a:solidFill>
                <a:latin typeface="Averta"/>
                <a:ea typeface="Averta"/>
                <a:cs typeface="Averta"/>
                <a:sym typeface="Averta"/>
              </a:defRPr>
            </a:pPr>
            <a:r>
              <a:rPr lang="fr-FR" dirty="0">
                <a:latin typeface="Arial" charset="0"/>
                <a:ea typeface="Arial" charset="0"/>
                <a:cs typeface="Arial" charset="0"/>
              </a:rPr>
              <a:t>Calendrier universitaire </a:t>
            </a:r>
          </a:p>
          <a:p>
            <a:pPr algn="l">
              <a:lnSpc>
                <a:spcPts val="2700"/>
              </a:lnSpc>
              <a:defRPr sz="4900">
                <a:solidFill>
                  <a:srgbClr val="D8232A"/>
                </a:solidFill>
                <a:latin typeface="Averta"/>
                <a:ea typeface="Averta"/>
                <a:cs typeface="Averta"/>
                <a:sym typeface="Averta"/>
              </a:defRPr>
            </a:pPr>
            <a:r>
              <a:rPr dirty="0"/>
              <a:t>_</a:t>
            </a:r>
          </a:p>
        </p:txBody>
      </p:sp>
      <p:pic>
        <p:nvPicPr>
          <p:cNvPr id="3" name="Image 2" descr="Une image contenant texte, conception, capture d’écran&#10;&#10;Description générée automatiquement">
            <a:extLst>
              <a:ext uri="{FF2B5EF4-FFF2-40B4-BE49-F238E27FC236}">
                <a16:creationId xmlns:a16="http://schemas.microsoft.com/office/drawing/2014/main" id="{6D9671A3-F234-95A6-B835-DD9B81DF01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1383" y="1094483"/>
            <a:ext cx="12682034" cy="7800601"/>
          </a:xfrm>
          <a:prstGeom prst="rect">
            <a:avLst/>
          </a:prstGeom>
        </p:spPr>
      </p:pic>
    </p:spTree>
    <p:extLst>
      <p:ext uri="{BB962C8B-B14F-4D97-AF65-F5344CB8AC3E}">
        <p14:creationId xmlns:p14="http://schemas.microsoft.com/office/powerpoint/2010/main" val="1733595915"/>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Shape 164"/>
          <p:cNvSpPr/>
          <p:nvPr/>
        </p:nvSpPr>
        <p:spPr>
          <a:xfrm>
            <a:off x="-11692631" y="-5507"/>
            <a:ext cx="13089796" cy="9811561"/>
          </a:xfrm>
          <a:custGeom>
            <a:avLst/>
            <a:gdLst/>
            <a:ahLst/>
            <a:cxnLst>
              <a:cxn ang="0">
                <a:pos x="wd2" y="hd2"/>
              </a:cxn>
              <a:cxn ang="5400000">
                <a:pos x="wd2" y="hd2"/>
              </a:cxn>
              <a:cxn ang="10800000">
                <a:pos x="wd2" y="hd2"/>
              </a:cxn>
              <a:cxn ang="16200000">
                <a:pos x="wd2" y="hd2"/>
              </a:cxn>
            </a:cxnLst>
            <a:rect l="0" t="0" r="r" b="b"/>
            <a:pathLst>
              <a:path w="21600" h="21600" extrusionOk="0">
                <a:moveTo>
                  <a:pt x="38" y="21600"/>
                </a:moveTo>
                <a:lnTo>
                  <a:pt x="21600" y="21600"/>
                </a:lnTo>
                <a:lnTo>
                  <a:pt x="3854" y="0"/>
                </a:lnTo>
                <a:lnTo>
                  <a:pt x="0" y="0"/>
                </a:lnTo>
                <a:lnTo>
                  <a:pt x="38" y="21600"/>
                </a:lnTo>
                <a:close/>
              </a:path>
            </a:pathLst>
          </a:custGeom>
          <a:solidFill>
            <a:srgbClr val="D8232A"/>
          </a:solidFill>
          <a:ln w="12700">
            <a:miter lim="400000"/>
          </a:ln>
          <a:effectLst/>
        </p:spPr>
        <p:txBody>
          <a:bodyPr lIns="50800" tIns="50800" rIns="50800" bIns="50800" anchor="ctr"/>
          <a:lstStyle/>
          <a:p>
            <a:pPr>
              <a:defRPr sz="2400">
                <a:solidFill>
                  <a:srgbClr val="FFFFFF"/>
                </a:solidFill>
              </a:defRPr>
            </a:pPr>
            <a:endParaRPr/>
          </a:p>
        </p:txBody>
      </p:sp>
      <p:sp>
        <p:nvSpPr>
          <p:cNvPr id="165" name="Shape 165"/>
          <p:cNvSpPr/>
          <p:nvPr/>
        </p:nvSpPr>
        <p:spPr>
          <a:xfrm>
            <a:off x="2762484" y="7326445"/>
            <a:ext cx="13944057" cy="5298657"/>
          </a:xfrm>
          <a:custGeom>
            <a:avLst/>
            <a:gdLst/>
            <a:ahLst/>
            <a:cxnLst>
              <a:cxn ang="0">
                <a:pos x="wd2" y="hd2"/>
              </a:cxn>
              <a:cxn ang="5400000">
                <a:pos x="wd2" y="hd2"/>
              </a:cxn>
              <a:cxn ang="10800000">
                <a:pos x="wd2" y="hd2"/>
              </a:cxn>
              <a:cxn ang="16200000">
                <a:pos x="wd2" y="hd2"/>
              </a:cxn>
            </a:cxnLst>
            <a:rect l="0" t="0" r="r" b="b"/>
            <a:pathLst>
              <a:path w="21600" h="21600" extrusionOk="0">
                <a:moveTo>
                  <a:pt x="21570" y="0"/>
                </a:moveTo>
                <a:lnTo>
                  <a:pt x="70" y="16099"/>
                </a:lnTo>
                <a:lnTo>
                  <a:pt x="0" y="21600"/>
                </a:lnTo>
                <a:lnTo>
                  <a:pt x="21600" y="21600"/>
                </a:lnTo>
                <a:lnTo>
                  <a:pt x="21570" y="0"/>
                </a:lnTo>
                <a:close/>
              </a:path>
            </a:pathLst>
          </a:custGeom>
          <a:solidFill>
            <a:srgbClr val="DCDEE0"/>
          </a:solidFill>
          <a:ln w="12700">
            <a:miter lim="400000"/>
          </a:ln>
          <a:effectLst/>
        </p:spPr>
        <p:txBody>
          <a:bodyPr lIns="50800" tIns="50800" rIns="50800" bIns="50800" anchor="ctr"/>
          <a:lstStyle/>
          <a:p>
            <a:pPr>
              <a:defRPr sz="2400"/>
            </a:pPr>
            <a:endParaRPr/>
          </a:p>
        </p:txBody>
      </p:sp>
      <p:pic>
        <p:nvPicPr>
          <p:cNvPr id="166" name="pasted-image.pdf"/>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00105" y="8550940"/>
            <a:ext cx="1950524" cy="415654"/>
          </a:xfrm>
          <a:prstGeom prst="rect">
            <a:avLst/>
          </a:prstGeom>
          <a:ln w="12700">
            <a:miter lim="400000"/>
          </a:ln>
        </p:spPr>
      </p:pic>
      <p:sp>
        <p:nvSpPr>
          <p:cNvPr id="167" name="Shape 167"/>
          <p:cNvSpPr/>
          <p:nvPr/>
        </p:nvSpPr>
        <p:spPr>
          <a:xfrm>
            <a:off x="865335" y="776816"/>
            <a:ext cx="6645670" cy="1038746"/>
          </a:xfrm>
          <a:prstGeom prst="rect">
            <a:avLst/>
          </a:prstGeom>
          <a:ln w="12700">
            <a:miter lim="400000"/>
          </a:ln>
          <a:extLst>
            <a:ext uri="{C572A759-6A51-4108-AA02-DFA0A04FC94B}">
              <ma14:wrappingTextBoxFlag xmlns:ma14="http://schemas.microsoft.com/office/mac/drawingml/2011/main" xmlns="" val="1"/>
            </a:ext>
          </a:extLst>
        </p:spPr>
        <p:txBody>
          <a:bodyPr wrap="square" lIns="38100" tIns="38100" rIns="38100" bIns="38100">
            <a:spAutoFit/>
          </a:bodyPr>
          <a:lstStyle/>
          <a:p>
            <a:pPr algn="l">
              <a:defRPr sz="4000">
                <a:solidFill>
                  <a:srgbClr val="D8232A"/>
                </a:solidFill>
                <a:latin typeface="Averta"/>
                <a:ea typeface="Averta"/>
                <a:cs typeface="Averta"/>
                <a:sym typeface="Averta"/>
              </a:defRPr>
            </a:pPr>
            <a:r>
              <a:rPr lang="fr-FR">
                <a:latin typeface="Arial" charset="0"/>
                <a:ea typeface="Arial" charset="0"/>
                <a:cs typeface="Arial" charset="0"/>
              </a:rPr>
              <a:t>Déroulement de la réunion</a:t>
            </a:r>
            <a:endParaRPr dirty="0">
              <a:latin typeface="Arial" charset="0"/>
              <a:ea typeface="Arial" charset="0"/>
              <a:cs typeface="Arial" charset="0"/>
            </a:endParaRPr>
          </a:p>
          <a:p>
            <a:pPr algn="l">
              <a:lnSpc>
                <a:spcPts val="2700"/>
              </a:lnSpc>
              <a:defRPr sz="4900">
                <a:solidFill>
                  <a:srgbClr val="D8232A"/>
                </a:solidFill>
                <a:latin typeface="Averta"/>
                <a:ea typeface="Averta"/>
                <a:cs typeface="Averta"/>
                <a:sym typeface="Averta"/>
              </a:defRPr>
            </a:pPr>
            <a:r>
              <a:rPr dirty="0"/>
              <a:t>_</a:t>
            </a:r>
          </a:p>
        </p:txBody>
      </p:sp>
      <p:grpSp>
        <p:nvGrpSpPr>
          <p:cNvPr id="170" name="Group 170"/>
          <p:cNvGrpSpPr/>
          <p:nvPr/>
        </p:nvGrpSpPr>
        <p:grpSpPr>
          <a:xfrm>
            <a:off x="868395" y="2866528"/>
            <a:ext cx="549210" cy="549210"/>
            <a:chOff x="0" y="0"/>
            <a:chExt cx="549208" cy="549208"/>
          </a:xfrm>
        </p:grpSpPr>
        <p:sp>
          <p:nvSpPr>
            <p:cNvPr id="168" name="Shape 168"/>
            <p:cNvSpPr/>
            <p:nvPr/>
          </p:nvSpPr>
          <p:spPr>
            <a:xfrm>
              <a:off x="0" y="0"/>
              <a:ext cx="549209" cy="549209"/>
            </a:xfrm>
            <a:prstGeom prst="rect">
              <a:avLst/>
            </a:prstGeom>
            <a:solidFill>
              <a:srgbClr val="D8232A"/>
            </a:solidFill>
            <a:ln w="12700" cap="flat">
              <a:noFill/>
              <a:miter lim="400000"/>
            </a:ln>
            <a:effectLst/>
          </p:spPr>
          <p:txBody>
            <a:bodyPr wrap="square" lIns="50800" tIns="50800" rIns="50800" bIns="50800" numCol="1" anchor="ctr">
              <a:noAutofit/>
            </a:bodyPr>
            <a:lstStyle/>
            <a:p>
              <a:pPr>
                <a:defRPr sz="2400">
                  <a:solidFill>
                    <a:srgbClr val="FFFFFF"/>
                  </a:solidFill>
                </a:defRPr>
              </a:pPr>
              <a:endParaRPr/>
            </a:p>
          </p:txBody>
        </p:sp>
        <p:sp>
          <p:nvSpPr>
            <p:cNvPr id="169" name="Shape 169"/>
            <p:cNvSpPr/>
            <p:nvPr/>
          </p:nvSpPr>
          <p:spPr>
            <a:xfrm>
              <a:off x="91504" y="0"/>
              <a:ext cx="366201" cy="549209"/>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noAutofit/>
            </a:bodyPr>
            <a:lstStyle>
              <a:lvl1pPr>
                <a:defRPr sz="2300" b="1">
                  <a:solidFill>
                    <a:srgbClr val="FFFFFF"/>
                  </a:solidFill>
                  <a:latin typeface="Averta-Semibold"/>
                  <a:ea typeface="Averta-Semibold"/>
                  <a:cs typeface="Averta-Semibold"/>
                  <a:sym typeface="Averta-Semibold"/>
                </a:defRPr>
              </a:lvl1pPr>
            </a:lstStyle>
            <a:p>
              <a:r>
                <a:rPr b="0" dirty="0">
                  <a:latin typeface="Arial" charset="0"/>
                  <a:ea typeface="Arial" charset="0"/>
                  <a:cs typeface="Arial" charset="0"/>
                </a:rPr>
                <a:t>A</a:t>
              </a:r>
            </a:p>
          </p:txBody>
        </p:sp>
      </p:grpSp>
      <p:sp>
        <p:nvSpPr>
          <p:cNvPr id="171" name="Shape 171"/>
          <p:cNvSpPr/>
          <p:nvPr/>
        </p:nvSpPr>
        <p:spPr>
          <a:xfrm>
            <a:off x="1567113" y="2883768"/>
            <a:ext cx="5943892" cy="595035"/>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spAutoFit/>
          </a:bodyPr>
          <a:lstStyle/>
          <a:p>
            <a:pPr algn="l">
              <a:defRPr sz="2500">
                <a:solidFill>
                  <a:srgbClr val="D8232A"/>
                </a:solidFill>
                <a:latin typeface="Averta"/>
                <a:ea typeface="Averta"/>
                <a:cs typeface="Averta"/>
                <a:sym typeface="Averta"/>
              </a:defRPr>
            </a:pPr>
            <a:r>
              <a:rPr lang="fr-FR" sz="3200" dirty="0">
                <a:latin typeface="Arial" charset="0"/>
                <a:ea typeface="Arial" charset="0"/>
                <a:cs typeface="Arial" charset="0"/>
              </a:rPr>
              <a:t>Accueil</a:t>
            </a:r>
            <a:endParaRPr sz="3200" dirty="0">
              <a:latin typeface="Arial" charset="0"/>
              <a:ea typeface="Arial" charset="0"/>
              <a:cs typeface="Arial" charset="0"/>
            </a:endParaRPr>
          </a:p>
        </p:txBody>
      </p:sp>
      <p:grpSp>
        <p:nvGrpSpPr>
          <p:cNvPr id="174" name="Group 174"/>
          <p:cNvGrpSpPr/>
          <p:nvPr/>
        </p:nvGrpSpPr>
        <p:grpSpPr>
          <a:xfrm>
            <a:off x="840066" y="4130302"/>
            <a:ext cx="549210" cy="549210"/>
            <a:chOff x="0" y="0"/>
            <a:chExt cx="549208" cy="549208"/>
          </a:xfrm>
        </p:grpSpPr>
        <p:sp>
          <p:nvSpPr>
            <p:cNvPr id="172" name="Shape 172"/>
            <p:cNvSpPr/>
            <p:nvPr/>
          </p:nvSpPr>
          <p:spPr>
            <a:xfrm>
              <a:off x="0" y="0"/>
              <a:ext cx="549209" cy="549209"/>
            </a:xfrm>
            <a:prstGeom prst="rect">
              <a:avLst/>
            </a:prstGeom>
            <a:solidFill>
              <a:srgbClr val="D8232A"/>
            </a:solidFill>
            <a:ln w="12700" cap="flat">
              <a:noFill/>
              <a:miter lim="400000"/>
            </a:ln>
            <a:effectLst/>
          </p:spPr>
          <p:txBody>
            <a:bodyPr wrap="square" lIns="50800" tIns="50800" rIns="50800" bIns="50800" numCol="1" anchor="ctr">
              <a:noAutofit/>
            </a:bodyPr>
            <a:lstStyle/>
            <a:p>
              <a:pPr>
                <a:defRPr sz="2400">
                  <a:solidFill>
                    <a:srgbClr val="FFFFFF"/>
                  </a:solidFill>
                </a:defRPr>
              </a:pPr>
              <a:endParaRPr/>
            </a:p>
          </p:txBody>
        </p:sp>
        <p:sp>
          <p:nvSpPr>
            <p:cNvPr id="173" name="Shape 173"/>
            <p:cNvSpPr/>
            <p:nvPr/>
          </p:nvSpPr>
          <p:spPr>
            <a:xfrm>
              <a:off x="91504" y="0"/>
              <a:ext cx="366201" cy="549209"/>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noAutofit/>
            </a:bodyPr>
            <a:lstStyle>
              <a:lvl1pPr>
                <a:defRPr sz="2300" b="1">
                  <a:solidFill>
                    <a:srgbClr val="FFFFFF"/>
                  </a:solidFill>
                  <a:latin typeface="Averta-Semibold"/>
                  <a:ea typeface="Averta-Semibold"/>
                  <a:cs typeface="Averta-Semibold"/>
                  <a:sym typeface="Averta-Semibold"/>
                </a:defRPr>
              </a:lvl1pPr>
            </a:lstStyle>
            <a:p>
              <a:r>
                <a:rPr b="0" dirty="0">
                  <a:latin typeface="Arial" charset="0"/>
                  <a:ea typeface="Arial" charset="0"/>
                  <a:cs typeface="Arial" charset="0"/>
                </a:rPr>
                <a:t>B</a:t>
              </a:r>
            </a:p>
          </p:txBody>
        </p:sp>
      </p:grpSp>
      <p:sp>
        <p:nvSpPr>
          <p:cNvPr id="175" name="Shape 175"/>
          <p:cNvSpPr/>
          <p:nvPr/>
        </p:nvSpPr>
        <p:spPr>
          <a:xfrm>
            <a:off x="1567112" y="3712053"/>
            <a:ext cx="9294176" cy="1087477"/>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spAutoFit/>
          </a:bodyPr>
          <a:lstStyle/>
          <a:p>
            <a:pPr algn="l">
              <a:defRPr sz="2500">
                <a:solidFill>
                  <a:srgbClr val="D8232A"/>
                </a:solidFill>
                <a:latin typeface="Averta"/>
                <a:ea typeface="Averta"/>
                <a:cs typeface="Averta"/>
                <a:sym typeface="Averta"/>
              </a:defRPr>
            </a:pPr>
            <a:r>
              <a:rPr lang="fr-FR" sz="3200" dirty="0">
                <a:latin typeface="Arial" charset="0"/>
                <a:ea typeface="Arial" charset="0"/>
                <a:cs typeface="Arial" charset="0"/>
              </a:rPr>
              <a:t>Informations générales sur l’inscription pédagogique et l’organisation de la L2</a:t>
            </a:r>
            <a:endParaRPr sz="3200" dirty="0">
              <a:latin typeface="Arial" charset="0"/>
              <a:ea typeface="Arial" charset="0"/>
              <a:cs typeface="Arial" charset="0"/>
            </a:endParaRPr>
          </a:p>
        </p:txBody>
      </p:sp>
      <p:grpSp>
        <p:nvGrpSpPr>
          <p:cNvPr id="14" name="Group 174"/>
          <p:cNvGrpSpPr/>
          <p:nvPr/>
        </p:nvGrpSpPr>
        <p:grpSpPr>
          <a:xfrm>
            <a:off x="840066" y="5148498"/>
            <a:ext cx="549210" cy="549210"/>
            <a:chOff x="0" y="0"/>
            <a:chExt cx="549208" cy="549208"/>
          </a:xfrm>
        </p:grpSpPr>
        <p:sp>
          <p:nvSpPr>
            <p:cNvPr id="15" name="Shape 172"/>
            <p:cNvSpPr/>
            <p:nvPr/>
          </p:nvSpPr>
          <p:spPr>
            <a:xfrm>
              <a:off x="0" y="0"/>
              <a:ext cx="549209" cy="549209"/>
            </a:xfrm>
            <a:prstGeom prst="rect">
              <a:avLst/>
            </a:prstGeom>
            <a:solidFill>
              <a:srgbClr val="D8232A"/>
            </a:solidFill>
            <a:ln w="12700" cap="flat">
              <a:noFill/>
              <a:miter lim="400000"/>
            </a:ln>
            <a:effectLst/>
          </p:spPr>
          <p:txBody>
            <a:bodyPr wrap="square" lIns="50800" tIns="50800" rIns="50800" bIns="50800" numCol="1" anchor="ctr">
              <a:noAutofit/>
            </a:bodyPr>
            <a:lstStyle/>
            <a:p>
              <a:pPr>
                <a:defRPr sz="2400">
                  <a:solidFill>
                    <a:srgbClr val="FFFFFF"/>
                  </a:solidFill>
                </a:defRPr>
              </a:pPr>
              <a:endParaRPr/>
            </a:p>
          </p:txBody>
        </p:sp>
        <p:sp>
          <p:nvSpPr>
            <p:cNvPr id="16" name="Shape 173"/>
            <p:cNvSpPr/>
            <p:nvPr/>
          </p:nvSpPr>
          <p:spPr>
            <a:xfrm>
              <a:off x="91504" y="0"/>
              <a:ext cx="366201" cy="549209"/>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noAutofit/>
            </a:bodyPr>
            <a:lstStyle>
              <a:lvl1pPr>
                <a:defRPr sz="2300" b="1">
                  <a:solidFill>
                    <a:srgbClr val="FFFFFF"/>
                  </a:solidFill>
                  <a:latin typeface="Averta-Semibold"/>
                  <a:ea typeface="Averta-Semibold"/>
                  <a:cs typeface="Averta-Semibold"/>
                  <a:sym typeface="Averta-Semibold"/>
                </a:defRPr>
              </a:lvl1pPr>
            </a:lstStyle>
            <a:p>
              <a:r>
                <a:rPr lang="fr-FR" b="0" dirty="0">
                  <a:latin typeface="Arial" charset="0"/>
                  <a:ea typeface="Arial" charset="0"/>
                  <a:cs typeface="Arial" charset="0"/>
                </a:rPr>
                <a:t>C</a:t>
              </a:r>
              <a:endParaRPr b="0" dirty="0">
                <a:latin typeface="Arial" charset="0"/>
                <a:ea typeface="Arial" charset="0"/>
                <a:cs typeface="Arial" charset="0"/>
              </a:endParaRPr>
            </a:p>
          </p:txBody>
        </p:sp>
      </p:grpSp>
      <p:grpSp>
        <p:nvGrpSpPr>
          <p:cNvPr id="17" name="Group 174"/>
          <p:cNvGrpSpPr/>
          <p:nvPr/>
        </p:nvGrpSpPr>
        <p:grpSpPr>
          <a:xfrm>
            <a:off x="840066" y="6126025"/>
            <a:ext cx="549210" cy="549210"/>
            <a:chOff x="0" y="0"/>
            <a:chExt cx="549208" cy="549208"/>
          </a:xfrm>
        </p:grpSpPr>
        <p:sp>
          <p:nvSpPr>
            <p:cNvPr id="18" name="Shape 172"/>
            <p:cNvSpPr/>
            <p:nvPr/>
          </p:nvSpPr>
          <p:spPr>
            <a:xfrm>
              <a:off x="0" y="0"/>
              <a:ext cx="549209" cy="549209"/>
            </a:xfrm>
            <a:prstGeom prst="rect">
              <a:avLst/>
            </a:prstGeom>
            <a:solidFill>
              <a:srgbClr val="D8232A"/>
            </a:solidFill>
            <a:ln w="12700" cap="flat">
              <a:noFill/>
              <a:miter lim="400000"/>
            </a:ln>
            <a:effectLst/>
          </p:spPr>
          <p:txBody>
            <a:bodyPr wrap="square" lIns="50800" tIns="50800" rIns="50800" bIns="50800" numCol="1" anchor="ctr">
              <a:noAutofit/>
            </a:bodyPr>
            <a:lstStyle/>
            <a:p>
              <a:pPr>
                <a:defRPr sz="2400">
                  <a:solidFill>
                    <a:srgbClr val="FFFFFF"/>
                  </a:solidFill>
                </a:defRPr>
              </a:pPr>
              <a:endParaRPr/>
            </a:p>
          </p:txBody>
        </p:sp>
        <p:sp>
          <p:nvSpPr>
            <p:cNvPr id="19" name="Shape 173"/>
            <p:cNvSpPr/>
            <p:nvPr/>
          </p:nvSpPr>
          <p:spPr>
            <a:xfrm>
              <a:off x="91504" y="0"/>
              <a:ext cx="366201" cy="549209"/>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ctr">
              <a:noAutofit/>
            </a:bodyPr>
            <a:lstStyle>
              <a:lvl1pPr>
                <a:defRPr sz="2300" b="1">
                  <a:solidFill>
                    <a:srgbClr val="FFFFFF"/>
                  </a:solidFill>
                  <a:latin typeface="Averta-Semibold"/>
                  <a:ea typeface="Averta-Semibold"/>
                  <a:cs typeface="Averta-Semibold"/>
                  <a:sym typeface="Averta-Semibold"/>
                </a:defRPr>
              </a:lvl1pPr>
            </a:lstStyle>
            <a:p>
              <a:r>
                <a:rPr lang="fr-FR" b="0" dirty="0">
                  <a:latin typeface="Arial" charset="0"/>
                  <a:ea typeface="Arial" charset="0"/>
                  <a:cs typeface="Arial" charset="0"/>
                </a:rPr>
                <a:t>D</a:t>
              </a:r>
              <a:endParaRPr b="0" dirty="0">
                <a:latin typeface="Arial" charset="0"/>
                <a:ea typeface="Arial" charset="0"/>
                <a:cs typeface="Arial" charset="0"/>
              </a:endParaRPr>
            </a:p>
          </p:txBody>
        </p:sp>
      </p:grpSp>
      <p:sp>
        <p:nvSpPr>
          <p:cNvPr id="20" name="Shape 175"/>
          <p:cNvSpPr/>
          <p:nvPr/>
        </p:nvSpPr>
        <p:spPr>
          <a:xfrm>
            <a:off x="1567110" y="5214081"/>
            <a:ext cx="7420773" cy="595035"/>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spAutoFit/>
          </a:bodyPr>
          <a:lstStyle/>
          <a:p>
            <a:pPr algn="l">
              <a:defRPr sz="2500">
                <a:solidFill>
                  <a:srgbClr val="D8232A"/>
                </a:solidFill>
                <a:latin typeface="Averta"/>
                <a:ea typeface="Averta"/>
                <a:cs typeface="Averta"/>
                <a:sym typeface="Averta"/>
              </a:defRPr>
            </a:pPr>
            <a:r>
              <a:rPr lang="fr-FR" sz="3200" dirty="0">
                <a:latin typeface="Arial" charset="0"/>
                <a:ea typeface="Arial" charset="0"/>
                <a:cs typeface="Arial" charset="0"/>
              </a:rPr>
              <a:t>Calendrier universitaire</a:t>
            </a:r>
            <a:endParaRPr sz="3200" dirty="0">
              <a:latin typeface="Arial" charset="0"/>
              <a:ea typeface="Arial" charset="0"/>
              <a:cs typeface="Arial" charset="0"/>
            </a:endParaRPr>
          </a:p>
        </p:txBody>
      </p:sp>
      <p:sp>
        <p:nvSpPr>
          <p:cNvPr id="21" name="Shape 175"/>
          <p:cNvSpPr/>
          <p:nvPr/>
        </p:nvSpPr>
        <p:spPr>
          <a:xfrm>
            <a:off x="1567111" y="6167894"/>
            <a:ext cx="6612429" cy="595035"/>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spAutoFit/>
          </a:bodyPr>
          <a:lstStyle/>
          <a:p>
            <a:pPr algn="l">
              <a:defRPr sz="2500">
                <a:solidFill>
                  <a:srgbClr val="D8232A"/>
                </a:solidFill>
                <a:latin typeface="Averta"/>
                <a:ea typeface="Averta"/>
                <a:cs typeface="Averta"/>
                <a:sym typeface="Averta"/>
              </a:defRPr>
            </a:pPr>
            <a:r>
              <a:rPr lang="fr-FR" sz="3200" dirty="0">
                <a:latin typeface="Arial" charset="0"/>
                <a:ea typeface="Arial" charset="0"/>
                <a:cs typeface="Arial" charset="0"/>
              </a:rPr>
              <a:t>Questions diverses </a:t>
            </a:r>
            <a:endParaRPr sz="3200" dirty="0">
              <a:latin typeface="Arial" charset="0"/>
              <a:ea typeface="Arial" charset="0"/>
              <a:cs typeface="Arial" charset="0"/>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Shape 177"/>
          <p:cNvSpPr/>
          <p:nvPr/>
        </p:nvSpPr>
        <p:spPr>
          <a:xfrm>
            <a:off x="-11692631" y="-5507"/>
            <a:ext cx="13089796" cy="9811561"/>
          </a:xfrm>
          <a:custGeom>
            <a:avLst/>
            <a:gdLst/>
            <a:ahLst/>
            <a:cxnLst>
              <a:cxn ang="0">
                <a:pos x="wd2" y="hd2"/>
              </a:cxn>
              <a:cxn ang="5400000">
                <a:pos x="wd2" y="hd2"/>
              </a:cxn>
              <a:cxn ang="10800000">
                <a:pos x="wd2" y="hd2"/>
              </a:cxn>
              <a:cxn ang="16200000">
                <a:pos x="wd2" y="hd2"/>
              </a:cxn>
            </a:cxnLst>
            <a:rect l="0" t="0" r="r" b="b"/>
            <a:pathLst>
              <a:path w="21600" h="21600" extrusionOk="0">
                <a:moveTo>
                  <a:pt x="38" y="21600"/>
                </a:moveTo>
                <a:lnTo>
                  <a:pt x="21600" y="21600"/>
                </a:lnTo>
                <a:lnTo>
                  <a:pt x="3854" y="0"/>
                </a:lnTo>
                <a:lnTo>
                  <a:pt x="0" y="0"/>
                </a:lnTo>
                <a:lnTo>
                  <a:pt x="38" y="21600"/>
                </a:lnTo>
                <a:close/>
              </a:path>
            </a:pathLst>
          </a:custGeom>
          <a:solidFill>
            <a:srgbClr val="D8232A"/>
          </a:solidFill>
          <a:ln w="12700">
            <a:miter lim="400000"/>
          </a:ln>
          <a:effectLst>
            <a:outerShdw blurRad="38100" dist="25400" dir="5400000" rotWithShape="0">
              <a:srgbClr val="000000">
                <a:alpha val="50000"/>
              </a:srgbClr>
            </a:outerShdw>
          </a:effectLst>
        </p:spPr>
        <p:txBody>
          <a:bodyPr lIns="50800" tIns="50800" rIns="50800" bIns="50800" anchor="ctr"/>
          <a:lstStyle/>
          <a:p>
            <a:pPr>
              <a:defRPr sz="2400">
                <a:solidFill>
                  <a:srgbClr val="FFFFFF"/>
                </a:solidFill>
              </a:defRPr>
            </a:pPr>
            <a:endParaRPr/>
          </a:p>
        </p:txBody>
      </p:sp>
      <p:sp>
        <p:nvSpPr>
          <p:cNvPr id="178" name="Shape 178"/>
          <p:cNvSpPr/>
          <p:nvPr/>
        </p:nvSpPr>
        <p:spPr>
          <a:xfrm>
            <a:off x="2762484" y="7326445"/>
            <a:ext cx="13944057" cy="5298657"/>
          </a:xfrm>
          <a:custGeom>
            <a:avLst/>
            <a:gdLst/>
            <a:ahLst/>
            <a:cxnLst>
              <a:cxn ang="0">
                <a:pos x="wd2" y="hd2"/>
              </a:cxn>
              <a:cxn ang="5400000">
                <a:pos x="wd2" y="hd2"/>
              </a:cxn>
              <a:cxn ang="10800000">
                <a:pos x="wd2" y="hd2"/>
              </a:cxn>
              <a:cxn ang="16200000">
                <a:pos x="wd2" y="hd2"/>
              </a:cxn>
            </a:cxnLst>
            <a:rect l="0" t="0" r="r" b="b"/>
            <a:pathLst>
              <a:path w="21600" h="21600" extrusionOk="0">
                <a:moveTo>
                  <a:pt x="21570" y="0"/>
                </a:moveTo>
                <a:lnTo>
                  <a:pt x="70" y="16099"/>
                </a:lnTo>
                <a:lnTo>
                  <a:pt x="0" y="21600"/>
                </a:lnTo>
                <a:lnTo>
                  <a:pt x="21600" y="21600"/>
                </a:lnTo>
                <a:lnTo>
                  <a:pt x="21570" y="0"/>
                </a:lnTo>
                <a:close/>
              </a:path>
            </a:pathLst>
          </a:custGeom>
          <a:solidFill>
            <a:srgbClr val="DCDEE0"/>
          </a:solidFill>
          <a:ln w="12700">
            <a:miter lim="400000"/>
          </a:ln>
        </p:spPr>
        <p:txBody>
          <a:bodyPr lIns="50800" tIns="50800" rIns="50800" bIns="50800" anchor="ctr"/>
          <a:lstStyle/>
          <a:p>
            <a:pPr>
              <a:defRPr sz="2400"/>
            </a:pPr>
            <a:endParaRPr/>
          </a:p>
        </p:txBody>
      </p:sp>
      <p:pic>
        <p:nvPicPr>
          <p:cNvPr id="179" name="pasted-image.pdf"/>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00105" y="8550940"/>
            <a:ext cx="1950524" cy="415654"/>
          </a:xfrm>
          <a:prstGeom prst="rect">
            <a:avLst/>
          </a:prstGeom>
          <a:ln w="12700">
            <a:miter lim="400000"/>
          </a:ln>
        </p:spPr>
      </p:pic>
      <p:sp>
        <p:nvSpPr>
          <p:cNvPr id="180" name="Shape 180"/>
          <p:cNvSpPr/>
          <p:nvPr/>
        </p:nvSpPr>
        <p:spPr>
          <a:xfrm>
            <a:off x="865335" y="217784"/>
            <a:ext cx="9059250" cy="692497"/>
          </a:xfrm>
          <a:prstGeom prst="rect">
            <a:avLst/>
          </a:prstGeom>
          <a:ln w="12700">
            <a:miter lim="400000"/>
          </a:ln>
          <a:extLst>
            <a:ext uri="{C572A759-6A51-4108-AA02-DFA0A04FC94B}">
              <ma14:wrappingTextBoxFlag xmlns:ma14="http://schemas.microsoft.com/office/mac/drawingml/2011/main" xmlns="" val="1"/>
            </a:ext>
          </a:extLst>
        </p:spPr>
        <p:txBody>
          <a:bodyPr wrap="square" lIns="38100" tIns="38100" rIns="38100" bIns="38100">
            <a:spAutoFit/>
          </a:bodyPr>
          <a:lstStyle/>
          <a:p>
            <a:pPr>
              <a:defRPr sz="4000">
                <a:solidFill>
                  <a:srgbClr val="D8232A"/>
                </a:solidFill>
                <a:latin typeface="Averta"/>
                <a:ea typeface="Averta"/>
                <a:cs typeface="Averta"/>
                <a:sym typeface="Averta"/>
              </a:defRPr>
            </a:pPr>
            <a:r>
              <a:rPr lang="fr-FR" dirty="0">
                <a:latin typeface="Arial" charset="0"/>
                <a:ea typeface="Arial" charset="0"/>
                <a:cs typeface="Arial" charset="0"/>
              </a:rPr>
              <a:t>La procédure d’inscription</a:t>
            </a:r>
            <a:endParaRPr dirty="0"/>
          </a:p>
        </p:txBody>
      </p:sp>
      <p:sp>
        <p:nvSpPr>
          <p:cNvPr id="181" name="Shape 181"/>
          <p:cNvSpPr/>
          <p:nvPr/>
        </p:nvSpPr>
        <p:spPr>
          <a:xfrm>
            <a:off x="480741" y="1358736"/>
            <a:ext cx="12221737" cy="9397444"/>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lgn="l">
              <a:defRPr sz="2700">
                <a:solidFill>
                  <a:srgbClr val="53585F"/>
                </a:solidFill>
                <a:latin typeface="Averta"/>
                <a:ea typeface="Averta"/>
                <a:cs typeface="Averta"/>
                <a:sym typeface="Averta"/>
              </a:defRPr>
            </a:lvl1pPr>
          </a:lstStyle>
          <a:p>
            <a:pPr marL="514350" indent="-514350">
              <a:buAutoNum type="arabicPeriod"/>
            </a:pPr>
            <a:r>
              <a:rPr lang="fr-FR" sz="2800" dirty="0">
                <a:latin typeface="Arial" charset="0"/>
                <a:ea typeface="Arial" charset="0"/>
                <a:cs typeface="Arial" charset="0"/>
              </a:rPr>
              <a:t>Réaliser votre inscription administrative (IA)</a:t>
            </a:r>
          </a:p>
          <a:p>
            <a:pPr marL="514350" indent="-514350">
              <a:buAutoNum type="arabicPeriod"/>
            </a:pPr>
            <a:endParaRPr lang="fr-FR" sz="2800" dirty="0">
              <a:latin typeface="Arial" charset="0"/>
              <a:ea typeface="Arial" charset="0"/>
              <a:cs typeface="Arial" charset="0"/>
            </a:endParaRPr>
          </a:p>
          <a:p>
            <a:pPr marL="514350" indent="-514350">
              <a:buAutoNum type="arabicPeriod"/>
            </a:pPr>
            <a:r>
              <a:rPr lang="fr-FR" sz="2800" dirty="0">
                <a:latin typeface="Arial" charset="0"/>
                <a:ea typeface="Arial" charset="0"/>
                <a:cs typeface="Arial" charset="0"/>
              </a:rPr>
              <a:t>Activer votre compte et créer votre adresse e-mail : </a:t>
            </a:r>
            <a:r>
              <a:rPr lang="fr-FR" sz="2800" dirty="0">
                <a:latin typeface="Arial" charset="0"/>
                <a:ea typeface="Arial" charset="0"/>
                <a:cs typeface="Arial" charset="0"/>
                <a:hlinkClick r:id="rId3"/>
              </a:rPr>
              <a:t>https://identite.parisnanterre.fr/</a:t>
            </a:r>
            <a:endParaRPr lang="fr-FR" sz="2800" dirty="0">
              <a:latin typeface="Arial" charset="0"/>
              <a:ea typeface="Arial" charset="0"/>
              <a:cs typeface="Arial" charset="0"/>
            </a:endParaRPr>
          </a:p>
          <a:p>
            <a:pPr marL="514350" indent="-514350">
              <a:buAutoNum type="arabicPeriod"/>
            </a:pPr>
            <a:endParaRPr lang="fr-FR" sz="2800" dirty="0">
              <a:latin typeface="Arial" charset="0"/>
              <a:ea typeface="Arial" charset="0"/>
              <a:cs typeface="Arial" charset="0"/>
            </a:endParaRPr>
          </a:p>
          <a:p>
            <a:pPr marL="514350" indent="-514350">
              <a:buAutoNum type="arabicPeriod"/>
            </a:pPr>
            <a:r>
              <a:rPr lang="fr-FR" sz="2800" dirty="0">
                <a:latin typeface="Arial" charset="0"/>
                <a:ea typeface="Arial" charset="0"/>
                <a:cs typeface="Arial" charset="0"/>
              </a:rPr>
              <a:t>Récupérer votre carte d’</a:t>
            </a:r>
            <a:r>
              <a:rPr lang="fr-FR" sz="2800" dirty="0" err="1">
                <a:latin typeface="Arial" charset="0"/>
                <a:ea typeface="Arial" charset="0"/>
                <a:cs typeface="Arial" charset="0"/>
              </a:rPr>
              <a:t>étudiant.e</a:t>
            </a:r>
            <a:r>
              <a:rPr lang="fr-FR" sz="2800" dirty="0">
                <a:latin typeface="Arial" charset="0"/>
                <a:ea typeface="Arial" charset="0"/>
                <a:cs typeface="Arial" charset="0"/>
              </a:rPr>
              <a:t> (ou l’étiquette autocollante si déjà à Nanterre) à condition d’avoir téléversé tous les documents demandés lors de votre IA</a:t>
            </a:r>
          </a:p>
          <a:p>
            <a:pPr marL="514350" indent="-514350">
              <a:buAutoNum type="arabicPeriod"/>
            </a:pPr>
            <a:endParaRPr lang="fr-FR" sz="2800" dirty="0">
              <a:latin typeface="Arial" charset="0"/>
              <a:ea typeface="Arial" charset="0"/>
              <a:cs typeface="Arial" charset="0"/>
            </a:endParaRPr>
          </a:p>
          <a:p>
            <a:pPr marL="514350" indent="-514350">
              <a:buAutoNum type="arabicPeriod"/>
            </a:pPr>
            <a:r>
              <a:rPr lang="fr-FR" sz="2800" dirty="0">
                <a:latin typeface="Arial" charset="0"/>
                <a:ea typeface="Arial" charset="0"/>
                <a:cs typeface="Arial" charset="0"/>
              </a:rPr>
              <a:t>Déterminer votre niveau d’anglais (selon le tableau des différents critères) et préparer les justificatifs qui seront à présenter à votre enseignante d’anglais lors du premier cours</a:t>
            </a:r>
          </a:p>
          <a:p>
            <a:pPr marL="514350" indent="-514350">
              <a:buFontTx/>
              <a:buAutoNum type="arabicPeriod"/>
            </a:pPr>
            <a:endParaRPr lang="fr-FR" sz="2800" dirty="0">
              <a:solidFill>
                <a:schemeClr val="accent1"/>
              </a:solidFill>
              <a:cs typeface="Arial" charset="0"/>
            </a:endParaRPr>
          </a:p>
          <a:p>
            <a:pPr marL="514350" indent="-514350">
              <a:buFontTx/>
              <a:buAutoNum type="arabicPeriod"/>
            </a:pPr>
            <a:r>
              <a:rPr lang="fr-FR" sz="2800" dirty="0">
                <a:latin typeface="Arial" charset="0"/>
                <a:ea typeface="Arial" charset="0"/>
                <a:cs typeface="Arial" charset="0"/>
              </a:rPr>
              <a:t>Vous connecter sur IPWEB afin de réaliser votre inscription pédagogique (</a:t>
            </a:r>
            <a:r>
              <a:rPr lang="fr-FR" sz="2800" b="1" dirty="0">
                <a:latin typeface="Arial" charset="0"/>
                <a:ea typeface="Arial" charset="0"/>
                <a:cs typeface="Arial" charset="0"/>
              </a:rPr>
              <a:t>saisie de vos choix</a:t>
            </a:r>
            <a:r>
              <a:rPr lang="fr-FR" sz="2800" dirty="0">
                <a:latin typeface="Arial" charset="0"/>
                <a:ea typeface="Arial" charset="0"/>
                <a:cs typeface="Arial" charset="0"/>
              </a:rPr>
              <a:t>) : </a:t>
            </a:r>
            <a:r>
              <a:rPr lang="fr-FR" sz="2800" dirty="0">
                <a:latin typeface="Arial" charset="0"/>
                <a:ea typeface="Arial" charset="0"/>
                <a:cs typeface="Arial" charset="0"/>
                <a:hlinkClick r:id="rId4"/>
              </a:rPr>
              <a:t>http://ipweb.parisnanterre.fr/</a:t>
            </a:r>
            <a:r>
              <a:rPr lang="fr-FR" sz="2800" dirty="0">
                <a:latin typeface="Arial" charset="0"/>
                <a:ea typeface="Arial" charset="0"/>
                <a:cs typeface="Arial" charset="0"/>
              </a:rPr>
              <a:t> </a:t>
            </a:r>
          </a:p>
          <a:p>
            <a:pPr marL="514350" indent="-514350">
              <a:buFontTx/>
              <a:buAutoNum type="arabicPeriod"/>
            </a:pPr>
            <a:endParaRPr lang="fr-FR" sz="2400" dirty="0">
              <a:latin typeface="Arial" charset="0"/>
              <a:ea typeface="Arial" charset="0"/>
              <a:cs typeface="Arial" charset="0"/>
            </a:endParaRPr>
          </a:p>
          <a:p>
            <a:endParaRPr lang="fr-FR" sz="2400" dirty="0">
              <a:latin typeface="Arial" charset="0"/>
              <a:ea typeface="Arial" charset="0"/>
              <a:cs typeface="Arial" charset="0"/>
            </a:endParaRPr>
          </a:p>
          <a:p>
            <a:pPr algn="ctr"/>
            <a:r>
              <a:rPr lang="fr-FR" sz="3200" b="1" dirty="0">
                <a:solidFill>
                  <a:schemeClr val="accent5"/>
                </a:solidFill>
                <a:latin typeface="Arial" charset="0"/>
                <a:ea typeface="Arial" charset="0"/>
                <a:cs typeface="Arial" charset="0"/>
              </a:rPr>
              <a:t>L’application IPWEB sera ouverte </a:t>
            </a:r>
          </a:p>
          <a:p>
            <a:pPr algn="ctr"/>
            <a:r>
              <a:rPr lang="fr-FR" sz="3200" b="1" dirty="0">
                <a:solidFill>
                  <a:schemeClr val="accent5"/>
                </a:solidFill>
                <a:latin typeface="Arial" charset="0"/>
                <a:ea typeface="Arial" charset="0"/>
                <a:cs typeface="Arial" charset="0"/>
              </a:rPr>
              <a:t>le 5 septembre à 9h00 et fermera le 6 septembre à 17h00</a:t>
            </a:r>
          </a:p>
          <a:p>
            <a:pPr marL="514350" indent="-514350">
              <a:buFontTx/>
              <a:buAutoNum type="arabicPeriod"/>
            </a:pPr>
            <a:endParaRPr lang="fr-FR" sz="2400" dirty="0">
              <a:latin typeface="Arial" charset="0"/>
              <a:ea typeface="Arial" charset="0"/>
              <a:cs typeface="Arial" charset="0"/>
            </a:endParaRPr>
          </a:p>
          <a:p>
            <a:pPr marL="514350" indent="-514350">
              <a:buAutoNum type="arabicPeriod"/>
            </a:pPr>
            <a:endParaRPr lang="fr-FR" sz="2400" dirty="0">
              <a:latin typeface="Arial" charset="0"/>
              <a:ea typeface="Arial" charset="0"/>
              <a:cs typeface="Arial" charset="0"/>
            </a:endParaRPr>
          </a:p>
          <a:p>
            <a:r>
              <a:rPr lang="fr-FR" sz="2400" dirty="0">
                <a:latin typeface="Arial" charset="0"/>
                <a:ea typeface="Arial" charset="0"/>
                <a:cs typeface="Arial" charset="0"/>
              </a:rPr>
              <a:t> </a:t>
            </a:r>
            <a:endParaRPr sz="2400" dirty="0">
              <a:latin typeface="Arial" charset="0"/>
              <a:ea typeface="Arial" charset="0"/>
              <a:cs typeface="Arial" charset="0"/>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Shape 177"/>
          <p:cNvSpPr/>
          <p:nvPr/>
        </p:nvSpPr>
        <p:spPr>
          <a:xfrm>
            <a:off x="-11692631" y="-5507"/>
            <a:ext cx="13089796" cy="9811561"/>
          </a:xfrm>
          <a:custGeom>
            <a:avLst/>
            <a:gdLst/>
            <a:ahLst/>
            <a:cxnLst>
              <a:cxn ang="0">
                <a:pos x="wd2" y="hd2"/>
              </a:cxn>
              <a:cxn ang="5400000">
                <a:pos x="wd2" y="hd2"/>
              </a:cxn>
              <a:cxn ang="10800000">
                <a:pos x="wd2" y="hd2"/>
              </a:cxn>
              <a:cxn ang="16200000">
                <a:pos x="wd2" y="hd2"/>
              </a:cxn>
            </a:cxnLst>
            <a:rect l="0" t="0" r="r" b="b"/>
            <a:pathLst>
              <a:path w="21600" h="21600" extrusionOk="0">
                <a:moveTo>
                  <a:pt x="38" y="21600"/>
                </a:moveTo>
                <a:lnTo>
                  <a:pt x="21600" y="21600"/>
                </a:lnTo>
                <a:lnTo>
                  <a:pt x="3854" y="0"/>
                </a:lnTo>
                <a:lnTo>
                  <a:pt x="0" y="0"/>
                </a:lnTo>
                <a:lnTo>
                  <a:pt x="38" y="21600"/>
                </a:lnTo>
                <a:close/>
              </a:path>
            </a:pathLst>
          </a:custGeom>
          <a:solidFill>
            <a:srgbClr val="D8232A"/>
          </a:solidFill>
          <a:ln w="12700">
            <a:miter lim="400000"/>
          </a:ln>
          <a:effectLst>
            <a:outerShdw blurRad="38100" dist="25400" dir="5400000" rotWithShape="0">
              <a:srgbClr val="000000">
                <a:alpha val="50000"/>
              </a:srgbClr>
            </a:outerShdw>
          </a:effectLst>
        </p:spPr>
        <p:txBody>
          <a:bodyPr lIns="50800" tIns="50800" rIns="50800" bIns="50800" anchor="ctr"/>
          <a:lstStyle/>
          <a:p>
            <a:pPr>
              <a:defRPr sz="2400">
                <a:solidFill>
                  <a:srgbClr val="FFFFFF"/>
                </a:solidFill>
              </a:defRPr>
            </a:pPr>
            <a:endParaRPr/>
          </a:p>
        </p:txBody>
      </p:sp>
      <p:sp>
        <p:nvSpPr>
          <p:cNvPr id="178" name="Shape 178"/>
          <p:cNvSpPr/>
          <p:nvPr/>
        </p:nvSpPr>
        <p:spPr>
          <a:xfrm>
            <a:off x="2762484" y="7326445"/>
            <a:ext cx="13944057" cy="5298657"/>
          </a:xfrm>
          <a:custGeom>
            <a:avLst/>
            <a:gdLst/>
            <a:ahLst/>
            <a:cxnLst>
              <a:cxn ang="0">
                <a:pos x="wd2" y="hd2"/>
              </a:cxn>
              <a:cxn ang="5400000">
                <a:pos x="wd2" y="hd2"/>
              </a:cxn>
              <a:cxn ang="10800000">
                <a:pos x="wd2" y="hd2"/>
              </a:cxn>
              <a:cxn ang="16200000">
                <a:pos x="wd2" y="hd2"/>
              </a:cxn>
            </a:cxnLst>
            <a:rect l="0" t="0" r="r" b="b"/>
            <a:pathLst>
              <a:path w="21600" h="21600" extrusionOk="0">
                <a:moveTo>
                  <a:pt x="21570" y="0"/>
                </a:moveTo>
                <a:lnTo>
                  <a:pt x="70" y="16099"/>
                </a:lnTo>
                <a:lnTo>
                  <a:pt x="0" y="21600"/>
                </a:lnTo>
                <a:lnTo>
                  <a:pt x="21600" y="21600"/>
                </a:lnTo>
                <a:lnTo>
                  <a:pt x="21570" y="0"/>
                </a:lnTo>
                <a:close/>
              </a:path>
            </a:pathLst>
          </a:custGeom>
          <a:solidFill>
            <a:srgbClr val="DCDEE0"/>
          </a:solidFill>
          <a:ln w="12700">
            <a:miter lim="400000"/>
          </a:ln>
        </p:spPr>
        <p:txBody>
          <a:bodyPr lIns="50800" tIns="50800" rIns="50800" bIns="50800" anchor="ctr"/>
          <a:lstStyle/>
          <a:p>
            <a:pPr>
              <a:defRPr sz="2400"/>
            </a:pPr>
            <a:endParaRPr/>
          </a:p>
        </p:txBody>
      </p:sp>
      <p:pic>
        <p:nvPicPr>
          <p:cNvPr id="179" name="pasted-image.pdf"/>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00105" y="8550940"/>
            <a:ext cx="1950524" cy="415654"/>
          </a:xfrm>
          <a:prstGeom prst="rect">
            <a:avLst/>
          </a:prstGeom>
          <a:ln w="12700">
            <a:miter lim="400000"/>
          </a:ln>
        </p:spPr>
      </p:pic>
      <p:sp>
        <p:nvSpPr>
          <p:cNvPr id="180" name="Shape 180"/>
          <p:cNvSpPr/>
          <p:nvPr/>
        </p:nvSpPr>
        <p:spPr>
          <a:xfrm>
            <a:off x="865334" y="776816"/>
            <a:ext cx="9884441" cy="1038746"/>
          </a:xfrm>
          <a:prstGeom prst="rect">
            <a:avLst/>
          </a:prstGeom>
          <a:ln w="12700">
            <a:miter lim="400000"/>
          </a:ln>
          <a:extLst>
            <a:ext uri="{C572A759-6A51-4108-AA02-DFA0A04FC94B}">
              <ma14:wrappingTextBoxFlag xmlns:ma14="http://schemas.microsoft.com/office/mac/drawingml/2011/main" xmlns="" val="1"/>
            </a:ext>
          </a:extLst>
        </p:spPr>
        <p:txBody>
          <a:bodyPr wrap="square" lIns="38100" tIns="38100" rIns="38100" bIns="38100">
            <a:spAutoFit/>
          </a:bodyPr>
          <a:lstStyle/>
          <a:p>
            <a:pPr algn="l">
              <a:defRPr sz="4000">
                <a:solidFill>
                  <a:srgbClr val="D8232A"/>
                </a:solidFill>
                <a:latin typeface="Averta"/>
                <a:ea typeface="Averta"/>
                <a:cs typeface="Averta"/>
                <a:sym typeface="Averta"/>
              </a:defRPr>
            </a:pPr>
            <a:r>
              <a:rPr lang="fr-FR" dirty="0">
                <a:latin typeface="Arial" charset="0"/>
                <a:ea typeface="Arial" charset="0"/>
                <a:cs typeface="Arial" charset="0"/>
              </a:rPr>
              <a:t>Importance de l’activation du compte mail </a:t>
            </a:r>
            <a:endParaRPr dirty="0">
              <a:latin typeface="Arial" charset="0"/>
              <a:ea typeface="Arial" charset="0"/>
              <a:cs typeface="Arial" charset="0"/>
            </a:endParaRPr>
          </a:p>
          <a:p>
            <a:pPr algn="l">
              <a:lnSpc>
                <a:spcPts val="2700"/>
              </a:lnSpc>
              <a:defRPr sz="4900">
                <a:solidFill>
                  <a:srgbClr val="D8232A"/>
                </a:solidFill>
                <a:latin typeface="Averta"/>
                <a:ea typeface="Averta"/>
                <a:cs typeface="Averta"/>
                <a:sym typeface="Averta"/>
              </a:defRPr>
            </a:pPr>
            <a:r>
              <a:rPr dirty="0"/>
              <a:t>_</a:t>
            </a:r>
          </a:p>
        </p:txBody>
      </p:sp>
      <p:sp>
        <p:nvSpPr>
          <p:cNvPr id="7" name="ZoneTexte 15"/>
          <p:cNvSpPr txBox="1">
            <a:spLocks noChangeArrowheads="1"/>
          </p:cNvSpPr>
          <p:nvPr/>
        </p:nvSpPr>
        <p:spPr bwMode="auto">
          <a:xfrm>
            <a:off x="576205" y="1980177"/>
            <a:ext cx="11336607" cy="1363963"/>
          </a:xfrm>
          <a:prstGeom prst="rect">
            <a:avLst/>
          </a:prstGeom>
          <a:solidFill>
            <a:schemeClr val="accent5">
              <a:lumMod val="60000"/>
              <a:lumOff val="40000"/>
            </a:schemeClr>
          </a:solidFill>
          <a:ln w="9525">
            <a:noFill/>
            <a:miter lim="800000"/>
            <a:headEnd/>
            <a:tailEnd/>
          </a:ln>
        </p:spPr>
        <p:txBody>
          <a:bodyPr wrap="square">
            <a:prstTxWarp prst="textNoShape">
              <a:avLst/>
            </a:prstTxWarp>
            <a:spAutoFit/>
          </a:bodyPr>
          <a:lstStyle/>
          <a:p>
            <a:r>
              <a:rPr lang="fr-FR" sz="4000" b="1" dirty="0"/>
              <a:t>Permet d’accéder à l’ensemble des services numériques de l’université</a:t>
            </a:r>
          </a:p>
          <a:p>
            <a:pPr>
              <a:lnSpc>
                <a:spcPct val="150000"/>
              </a:lnSpc>
            </a:pPr>
            <a:endParaRPr lang="fr-FR" sz="200" b="1" dirty="0"/>
          </a:p>
        </p:txBody>
      </p:sp>
      <p:sp>
        <p:nvSpPr>
          <p:cNvPr id="9" name="ZoneTexte 28"/>
          <p:cNvSpPr txBox="1">
            <a:spLocks noChangeArrowheads="1"/>
          </p:cNvSpPr>
          <p:nvPr/>
        </p:nvSpPr>
        <p:spPr bwMode="auto">
          <a:xfrm>
            <a:off x="576205" y="4165302"/>
            <a:ext cx="3513447" cy="2000548"/>
          </a:xfrm>
          <a:prstGeom prst="rect">
            <a:avLst/>
          </a:prstGeom>
          <a:solidFill>
            <a:schemeClr val="accent4">
              <a:lumMod val="40000"/>
              <a:lumOff val="60000"/>
            </a:schemeClr>
          </a:solidFill>
          <a:ln w="9525">
            <a:noFill/>
            <a:miter lim="800000"/>
            <a:headEnd/>
            <a:tailEnd/>
          </a:ln>
        </p:spPr>
        <p:txBody>
          <a:bodyPr wrap="square">
            <a:prstTxWarp prst="textNoShape">
              <a:avLst/>
            </a:prstTxWarp>
            <a:spAutoFit/>
          </a:bodyPr>
          <a:lstStyle/>
          <a:p>
            <a:r>
              <a:rPr lang="fr-FR" dirty="0"/>
              <a:t>Portail des services numériques</a:t>
            </a:r>
          </a:p>
          <a:p>
            <a:r>
              <a:rPr lang="fr-FR" sz="1600" dirty="0"/>
              <a:t>https://</a:t>
            </a:r>
            <a:r>
              <a:rPr lang="fr-FR" sz="1600" dirty="0" err="1"/>
              <a:t>portail.parisnanterre.fr</a:t>
            </a:r>
            <a:endParaRPr lang="fr-FR" sz="1600" dirty="0"/>
          </a:p>
        </p:txBody>
      </p:sp>
      <p:sp>
        <p:nvSpPr>
          <p:cNvPr id="10" name="ZoneTexte 13"/>
          <p:cNvSpPr txBox="1">
            <a:spLocks noChangeArrowheads="1"/>
          </p:cNvSpPr>
          <p:nvPr/>
        </p:nvSpPr>
        <p:spPr bwMode="auto">
          <a:xfrm>
            <a:off x="4421990" y="5707003"/>
            <a:ext cx="1960636" cy="650728"/>
          </a:xfrm>
          <a:prstGeom prst="rect">
            <a:avLst/>
          </a:prstGeom>
          <a:solidFill>
            <a:schemeClr val="accent4">
              <a:lumMod val="40000"/>
              <a:lumOff val="60000"/>
            </a:schemeClr>
          </a:solidFill>
          <a:ln w="9525">
            <a:noFill/>
            <a:miter lim="800000"/>
            <a:headEnd/>
            <a:tailEnd/>
          </a:ln>
        </p:spPr>
        <p:txBody>
          <a:bodyPr wrap="square">
            <a:prstTxWarp prst="textNoShape">
              <a:avLst/>
            </a:prstTxWarp>
            <a:spAutoFit/>
          </a:bodyPr>
          <a:lstStyle/>
          <a:p>
            <a:r>
              <a:rPr lang="fr-FR" dirty="0"/>
              <a:t>Courriel</a:t>
            </a:r>
          </a:p>
        </p:txBody>
      </p:sp>
      <p:sp>
        <p:nvSpPr>
          <p:cNvPr id="11" name="ZoneTexte 16"/>
          <p:cNvSpPr txBox="1">
            <a:spLocks noChangeArrowheads="1"/>
          </p:cNvSpPr>
          <p:nvPr/>
        </p:nvSpPr>
        <p:spPr bwMode="auto">
          <a:xfrm>
            <a:off x="4615719" y="4054701"/>
            <a:ext cx="2915502" cy="646331"/>
          </a:xfrm>
          <a:prstGeom prst="rect">
            <a:avLst/>
          </a:prstGeom>
          <a:solidFill>
            <a:schemeClr val="accent4">
              <a:lumMod val="40000"/>
              <a:lumOff val="60000"/>
            </a:schemeClr>
          </a:solidFill>
          <a:ln w="9525">
            <a:noFill/>
            <a:miter lim="800000"/>
            <a:headEnd/>
            <a:tailEnd/>
          </a:ln>
        </p:spPr>
        <p:txBody>
          <a:bodyPr wrap="square">
            <a:prstTxWarp prst="textNoShape">
              <a:avLst/>
            </a:prstTxWarp>
            <a:spAutoFit/>
          </a:bodyPr>
          <a:lstStyle/>
          <a:p>
            <a:r>
              <a:rPr lang="fr-FR" dirty="0" err="1"/>
              <a:t>Coursenligne</a:t>
            </a:r>
            <a:endParaRPr lang="fr-FR" dirty="0"/>
          </a:p>
        </p:txBody>
      </p:sp>
      <p:sp>
        <p:nvSpPr>
          <p:cNvPr id="14" name="ZoneTexte 29"/>
          <p:cNvSpPr txBox="1">
            <a:spLocks noChangeArrowheads="1"/>
          </p:cNvSpPr>
          <p:nvPr/>
        </p:nvSpPr>
        <p:spPr bwMode="auto">
          <a:xfrm>
            <a:off x="1147763" y="7326445"/>
            <a:ext cx="3908733" cy="1200329"/>
          </a:xfrm>
          <a:prstGeom prst="rect">
            <a:avLst/>
          </a:prstGeom>
          <a:solidFill>
            <a:schemeClr val="accent4">
              <a:lumMod val="40000"/>
              <a:lumOff val="60000"/>
            </a:schemeClr>
          </a:solidFill>
          <a:ln w="9525">
            <a:noFill/>
            <a:miter lim="800000"/>
            <a:headEnd/>
            <a:tailEnd/>
          </a:ln>
        </p:spPr>
        <p:txBody>
          <a:bodyPr wrap="square">
            <a:prstTxWarp prst="textNoShape">
              <a:avLst/>
            </a:prstTxWarp>
            <a:spAutoFit/>
          </a:bodyPr>
          <a:lstStyle/>
          <a:p>
            <a:r>
              <a:rPr lang="fr-FR" dirty="0"/>
              <a:t>Postes informatiques</a:t>
            </a:r>
          </a:p>
        </p:txBody>
      </p:sp>
      <p:sp>
        <p:nvSpPr>
          <p:cNvPr id="15" name="ZoneTexte 18"/>
          <p:cNvSpPr txBox="1">
            <a:spLocks noChangeArrowheads="1"/>
          </p:cNvSpPr>
          <p:nvPr/>
        </p:nvSpPr>
        <p:spPr bwMode="auto">
          <a:xfrm>
            <a:off x="9006875" y="4402129"/>
            <a:ext cx="2905937" cy="646331"/>
          </a:xfrm>
          <a:prstGeom prst="rect">
            <a:avLst/>
          </a:prstGeom>
          <a:solidFill>
            <a:schemeClr val="accent4">
              <a:lumMod val="40000"/>
              <a:lumOff val="60000"/>
            </a:schemeClr>
          </a:solidFill>
          <a:ln w="9525">
            <a:noFill/>
            <a:miter lim="800000"/>
            <a:headEnd/>
            <a:tailEnd/>
          </a:ln>
        </p:spPr>
        <p:txBody>
          <a:bodyPr wrap="square">
            <a:prstTxWarp prst="textNoShape">
              <a:avLst/>
            </a:prstTxWarp>
            <a:spAutoFit/>
          </a:bodyPr>
          <a:lstStyle/>
          <a:p>
            <a:r>
              <a:rPr lang="fr-FR" dirty="0"/>
              <a:t>Annonces</a:t>
            </a:r>
          </a:p>
        </p:txBody>
      </p:sp>
      <p:sp>
        <p:nvSpPr>
          <p:cNvPr id="16" name="ZoneTexte 14"/>
          <p:cNvSpPr txBox="1">
            <a:spLocks noChangeArrowheads="1"/>
          </p:cNvSpPr>
          <p:nvPr/>
        </p:nvSpPr>
        <p:spPr bwMode="auto">
          <a:xfrm>
            <a:off x="9589044" y="6501514"/>
            <a:ext cx="2019106" cy="646331"/>
          </a:xfrm>
          <a:prstGeom prst="rect">
            <a:avLst/>
          </a:prstGeom>
          <a:solidFill>
            <a:schemeClr val="accent4">
              <a:lumMod val="40000"/>
              <a:lumOff val="60000"/>
            </a:schemeClr>
          </a:solidFill>
          <a:ln w="9525">
            <a:noFill/>
            <a:miter lim="800000"/>
            <a:headEnd/>
            <a:tailEnd/>
          </a:ln>
        </p:spPr>
        <p:txBody>
          <a:bodyPr wrap="square">
            <a:prstTxWarp prst="textNoShape">
              <a:avLst/>
            </a:prstTxWarp>
            <a:spAutoFit/>
          </a:bodyPr>
          <a:lstStyle/>
          <a:p>
            <a:r>
              <a:rPr lang="fr-FR" dirty="0"/>
              <a:t>Agenda</a:t>
            </a:r>
          </a:p>
        </p:txBody>
      </p:sp>
      <p:sp>
        <p:nvSpPr>
          <p:cNvPr id="17" name="ZoneTexte 19"/>
          <p:cNvSpPr txBox="1">
            <a:spLocks noChangeArrowheads="1"/>
          </p:cNvSpPr>
          <p:nvPr/>
        </p:nvSpPr>
        <p:spPr bwMode="auto">
          <a:xfrm>
            <a:off x="7114477" y="5685687"/>
            <a:ext cx="2165852" cy="646331"/>
          </a:xfrm>
          <a:prstGeom prst="rect">
            <a:avLst/>
          </a:prstGeom>
          <a:solidFill>
            <a:schemeClr val="accent4">
              <a:lumMod val="40000"/>
              <a:lumOff val="60000"/>
            </a:schemeClr>
          </a:solidFill>
          <a:ln w="9525">
            <a:noFill/>
            <a:miter lim="800000"/>
            <a:headEnd/>
            <a:tailEnd/>
          </a:ln>
        </p:spPr>
        <p:txBody>
          <a:bodyPr wrap="square">
            <a:prstTxWarp prst="textNoShape">
              <a:avLst/>
            </a:prstTxWarp>
            <a:spAutoFit/>
          </a:bodyPr>
          <a:lstStyle/>
          <a:p>
            <a:r>
              <a:rPr lang="fr-FR" dirty="0"/>
              <a:t>Résultats</a:t>
            </a:r>
          </a:p>
        </p:txBody>
      </p:sp>
      <p:sp>
        <p:nvSpPr>
          <p:cNvPr id="18" name="ZoneTexte 23"/>
          <p:cNvSpPr txBox="1">
            <a:spLocks noChangeArrowheads="1"/>
          </p:cNvSpPr>
          <p:nvPr/>
        </p:nvSpPr>
        <p:spPr bwMode="auto">
          <a:xfrm>
            <a:off x="6191248" y="7147845"/>
            <a:ext cx="2640517" cy="646331"/>
          </a:xfrm>
          <a:prstGeom prst="rect">
            <a:avLst/>
          </a:prstGeom>
          <a:solidFill>
            <a:schemeClr val="accent4">
              <a:lumMod val="40000"/>
              <a:lumOff val="60000"/>
            </a:schemeClr>
          </a:solidFill>
          <a:ln w="9525">
            <a:noFill/>
            <a:miter lim="800000"/>
            <a:headEnd/>
            <a:tailEnd/>
          </a:ln>
        </p:spPr>
        <p:txBody>
          <a:bodyPr wrap="square">
            <a:prstTxWarp prst="textNoShape">
              <a:avLst/>
            </a:prstTxWarp>
            <a:spAutoFit/>
          </a:bodyPr>
          <a:lstStyle/>
          <a:p>
            <a:r>
              <a:rPr lang="fr-FR" dirty="0"/>
              <a:t>Portail BU</a:t>
            </a:r>
          </a:p>
        </p:txBody>
      </p:sp>
    </p:spTree>
    <p:extLst>
      <p:ext uri="{BB962C8B-B14F-4D97-AF65-F5344CB8AC3E}">
        <p14:creationId xmlns:p14="http://schemas.microsoft.com/office/powerpoint/2010/main" val="157942598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Shape 177"/>
          <p:cNvSpPr/>
          <p:nvPr/>
        </p:nvSpPr>
        <p:spPr>
          <a:xfrm>
            <a:off x="-11692631" y="-5507"/>
            <a:ext cx="13089796" cy="9811561"/>
          </a:xfrm>
          <a:custGeom>
            <a:avLst/>
            <a:gdLst/>
            <a:ahLst/>
            <a:cxnLst>
              <a:cxn ang="0">
                <a:pos x="wd2" y="hd2"/>
              </a:cxn>
              <a:cxn ang="5400000">
                <a:pos x="wd2" y="hd2"/>
              </a:cxn>
              <a:cxn ang="10800000">
                <a:pos x="wd2" y="hd2"/>
              </a:cxn>
              <a:cxn ang="16200000">
                <a:pos x="wd2" y="hd2"/>
              </a:cxn>
            </a:cxnLst>
            <a:rect l="0" t="0" r="r" b="b"/>
            <a:pathLst>
              <a:path w="21600" h="21600" extrusionOk="0">
                <a:moveTo>
                  <a:pt x="38" y="21600"/>
                </a:moveTo>
                <a:lnTo>
                  <a:pt x="21600" y="21600"/>
                </a:lnTo>
                <a:lnTo>
                  <a:pt x="3854" y="0"/>
                </a:lnTo>
                <a:lnTo>
                  <a:pt x="0" y="0"/>
                </a:lnTo>
                <a:lnTo>
                  <a:pt x="38" y="21600"/>
                </a:lnTo>
                <a:close/>
              </a:path>
            </a:pathLst>
          </a:custGeom>
          <a:solidFill>
            <a:srgbClr val="D8232A"/>
          </a:solidFill>
          <a:ln w="12700">
            <a:miter lim="400000"/>
          </a:ln>
          <a:effectLst>
            <a:outerShdw blurRad="38100" dist="25400" dir="5400000" rotWithShape="0">
              <a:srgbClr val="000000">
                <a:alpha val="50000"/>
              </a:srgbClr>
            </a:outerShdw>
          </a:effectLst>
        </p:spPr>
        <p:txBody>
          <a:bodyPr lIns="50800" tIns="50800" rIns="50800" bIns="50800" anchor="ctr"/>
          <a:lstStyle/>
          <a:p>
            <a:pPr>
              <a:defRPr sz="2400">
                <a:solidFill>
                  <a:srgbClr val="FFFFFF"/>
                </a:solidFill>
              </a:defRPr>
            </a:pPr>
            <a:endParaRPr/>
          </a:p>
        </p:txBody>
      </p:sp>
      <p:sp>
        <p:nvSpPr>
          <p:cNvPr id="178" name="Shape 178"/>
          <p:cNvSpPr/>
          <p:nvPr/>
        </p:nvSpPr>
        <p:spPr>
          <a:xfrm>
            <a:off x="2762484" y="7326445"/>
            <a:ext cx="13944057" cy="5298657"/>
          </a:xfrm>
          <a:custGeom>
            <a:avLst/>
            <a:gdLst/>
            <a:ahLst/>
            <a:cxnLst>
              <a:cxn ang="0">
                <a:pos x="wd2" y="hd2"/>
              </a:cxn>
              <a:cxn ang="5400000">
                <a:pos x="wd2" y="hd2"/>
              </a:cxn>
              <a:cxn ang="10800000">
                <a:pos x="wd2" y="hd2"/>
              </a:cxn>
              <a:cxn ang="16200000">
                <a:pos x="wd2" y="hd2"/>
              </a:cxn>
            </a:cxnLst>
            <a:rect l="0" t="0" r="r" b="b"/>
            <a:pathLst>
              <a:path w="21600" h="21600" extrusionOk="0">
                <a:moveTo>
                  <a:pt x="21570" y="0"/>
                </a:moveTo>
                <a:lnTo>
                  <a:pt x="70" y="16099"/>
                </a:lnTo>
                <a:lnTo>
                  <a:pt x="0" y="21600"/>
                </a:lnTo>
                <a:lnTo>
                  <a:pt x="21600" y="21600"/>
                </a:lnTo>
                <a:lnTo>
                  <a:pt x="21570" y="0"/>
                </a:lnTo>
                <a:close/>
              </a:path>
            </a:pathLst>
          </a:custGeom>
          <a:solidFill>
            <a:srgbClr val="DCDEE0"/>
          </a:solidFill>
          <a:ln w="12700">
            <a:miter lim="400000"/>
          </a:ln>
        </p:spPr>
        <p:txBody>
          <a:bodyPr lIns="50800" tIns="50800" rIns="50800" bIns="50800" anchor="ctr"/>
          <a:lstStyle/>
          <a:p>
            <a:pPr>
              <a:defRPr sz="2400"/>
            </a:pPr>
            <a:endParaRPr/>
          </a:p>
        </p:txBody>
      </p:sp>
      <p:pic>
        <p:nvPicPr>
          <p:cNvPr id="179" name="pasted-image.pdf"/>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00105" y="8550940"/>
            <a:ext cx="1950524" cy="415654"/>
          </a:xfrm>
          <a:prstGeom prst="rect">
            <a:avLst/>
          </a:prstGeom>
          <a:ln w="12700">
            <a:miter lim="400000"/>
          </a:ln>
        </p:spPr>
      </p:pic>
      <p:pic>
        <p:nvPicPr>
          <p:cNvPr id="3" name="Image 2">
            <a:extLst>
              <a:ext uri="{FF2B5EF4-FFF2-40B4-BE49-F238E27FC236}">
                <a16:creationId xmlns:a16="http://schemas.microsoft.com/office/drawing/2014/main" id="{0680360F-C7B6-1E17-94C9-D16BCD24EC7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741" y="445416"/>
            <a:ext cx="12873318" cy="8521178"/>
          </a:xfrm>
          <a:prstGeom prst="rect">
            <a:avLst/>
          </a:prstGeom>
          <a:noFill/>
        </p:spPr>
      </p:pic>
    </p:spTree>
    <p:extLst>
      <p:ext uri="{BB962C8B-B14F-4D97-AF65-F5344CB8AC3E}">
        <p14:creationId xmlns:p14="http://schemas.microsoft.com/office/powerpoint/2010/main" val="3074162868"/>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hape 180">
            <a:extLst>
              <a:ext uri="{FF2B5EF4-FFF2-40B4-BE49-F238E27FC236}">
                <a16:creationId xmlns:a16="http://schemas.microsoft.com/office/drawing/2014/main" id="{C9FEB5E6-9AD4-A540-95D1-50EEE76B6D19}"/>
              </a:ext>
            </a:extLst>
          </p:cNvPr>
          <p:cNvSpPr/>
          <p:nvPr/>
        </p:nvSpPr>
        <p:spPr>
          <a:xfrm>
            <a:off x="1606258" y="110561"/>
            <a:ext cx="11444722" cy="1118063"/>
          </a:xfrm>
          <a:prstGeom prst="rect">
            <a:avLst/>
          </a:prstGeom>
          <a:ln w="12700">
            <a:miter lim="400000"/>
          </a:ln>
          <a:extLst>
            <a:ext uri="{C572A759-6A51-4108-AA02-DFA0A04FC94B}">
              <ma14:wrappingTextBoxFlag xmlns:ma14="http://schemas.microsoft.com/office/mac/drawingml/2011/main" xmlns="" val="1"/>
            </a:ext>
          </a:extLst>
        </p:spPr>
        <p:txBody>
          <a:bodyPr wrap="square" lIns="38100" tIns="38100" rIns="38100" bIns="38100">
            <a:spAutoFit/>
          </a:bodyPr>
          <a:lstStyle/>
          <a:p>
            <a:pPr algn="l">
              <a:defRPr sz="4000">
                <a:solidFill>
                  <a:srgbClr val="D8232A"/>
                </a:solidFill>
                <a:latin typeface="Averta"/>
                <a:ea typeface="Averta"/>
                <a:cs typeface="Averta"/>
                <a:sym typeface="Averta"/>
              </a:defRPr>
            </a:pPr>
            <a:r>
              <a:rPr lang="fr-FR" dirty="0">
                <a:latin typeface="Arial" charset="0"/>
                <a:ea typeface="Arial" charset="0"/>
                <a:cs typeface="Arial" charset="0"/>
              </a:rPr>
              <a:t>L’organisation de la licence </a:t>
            </a:r>
            <a:r>
              <a:rPr lang="mr-IN" dirty="0">
                <a:latin typeface="Arial" charset="0"/>
                <a:ea typeface="Arial" charset="0"/>
                <a:cs typeface="Arial" charset="0"/>
              </a:rPr>
              <a:t>–</a:t>
            </a:r>
            <a:r>
              <a:rPr lang="fr-FR" dirty="0">
                <a:latin typeface="Arial" charset="0"/>
                <a:ea typeface="Arial" charset="0"/>
                <a:cs typeface="Arial" charset="0"/>
              </a:rPr>
              <a:t> semestre 3</a:t>
            </a:r>
            <a:endParaRPr dirty="0">
              <a:latin typeface="Arial" charset="0"/>
              <a:ea typeface="Arial" charset="0"/>
              <a:cs typeface="Arial" charset="0"/>
            </a:endParaRPr>
          </a:p>
          <a:p>
            <a:pPr algn="l">
              <a:lnSpc>
                <a:spcPts val="2700"/>
              </a:lnSpc>
              <a:defRPr sz="4900">
                <a:solidFill>
                  <a:srgbClr val="D8232A"/>
                </a:solidFill>
                <a:latin typeface="Averta"/>
                <a:ea typeface="Averta"/>
                <a:cs typeface="Averta"/>
                <a:sym typeface="Averta"/>
              </a:defRPr>
            </a:pPr>
            <a:r>
              <a:rPr dirty="0"/>
              <a:t>_</a:t>
            </a:r>
          </a:p>
        </p:txBody>
      </p:sp>
      <p:pic>
        <p:nvPicPr>
          <p:cNvPr id="5" name="Imag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7939" y="1212748"/>
            <a:ext cx="9551057" cy="846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7850541"/>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Shape 177"/>
          <p:cNvSpPr/>
          <p:nvPr/>
        </p:nvSpPr>
        <p:spPr>
          <a:xfrm>
            <a:off x="-11692631" y="-5507"/>
            <a:ext cx="13089796" cy="9811561"/>
          </a:xfrm>
          <a:custGeom>
            <a:avLst/>
            <a:gdLst/>
            <a:ahLst/>
            <a:cxnLst>
              <a:cxn ang="0">
                <a:pos x="wd2" y="hd2"/>
              </a:cxn>
              <a:cxn ang="5400000">
                <a:pos x="wd2" y="hd2"/>
              </a:cxn>
              <a:cxn ang="10800000">
                <a:pos x="wd2" y="hd2"/>
              </a:cxn>
              <a:cxn ang="16200000">
                <a:pos x="wd2" y="hd2"/>
              </a:cxn>
            </a:cxnLst>
            <a:rect l="0" t="0" r="r" b="b"/>
            <a:pathLst>
              <a:path w="21600" h="21600" extrusionOk="0">
                <a:moveTo>
                  <a:pt x="38" y="21600"/>
                </a:moveTo>
                <a:lnTo>
                  <a:pt x="21600" y="21600"/>
                </a:lnTo>
                <a:lnTo>
                  <a:pt x="3854" y="0"/>
                </a:lnTo>
                <a:lnTo>
                  <a:pt x="0" y="0"/>
                </a:lnTo>
                <a:lnTo>
                  <a:pt x="38" y="21600"/>
                </a:lnTo>
                <a:close/>
              </a:path>
            </a:pathLst>
          </a:custGeom>
          <a:solidFill>
            <a:srgbClr val="D8232A"/>
          </a:solidFill>
          <a:ln w="12700">
            <a:miter lim="400000"/>
          </a:ln>
          <a:effectLst>
            <a:outerShdw blurRad="38100" dist="25400" dir="5400000" rotWithShape="0">
              <a:srgbClr val="000000">
                <a:alpha val="50000"/>
              </a:srgbClr>
            </a:outerShdw>
          </a:effectLst>
        </p:spPr>
        <p:txBody>
          <a:bodyPr lIns="50800" tIns="50800" rIns="50800" bIns="50800" anchor="ctr"/>
          <a:lstStyle/>
          <a:p>
            <a:pPr>
              <a:defRPr sz="2400">
                <a:solidFill>
                  <a:srgbClr val="FFFFFF"/>
                </a:solidFill>
              </a:defRPr>
            </a:pPr>
            <a:endParaRPr/>
          </a:p>
        </p:txBody>
      </p:sp>
      <p:sp>
        <p:nvSpPr>
          <p:cNvPr id="178" name="Shape 178"/>
          <p:cNvSpPr/>
          <p:nvPr/>
        </p:nvSpPr>
        <p:spPr>
          <a:xfrm>
            <a:off x="2762484" y="7326445"/>
            <a:ext cx="13944057" cy="5298657"/>
          </a:xfrm>
          <a:custGeom>
            <a:avLst/>
            <a:gdLst/>
            <a:ahLst/>
            <a:cxnLst>
              <a:cxn ang="0">
                <a:pos x="wd2" y="hd2"/>
              </a:cxn>
              <a:cxn ang="5400000">
                <a:pos x="wd2" y="hd2"/>
              </a:cxn>
              <a:cxn ang="10800000">
                <a:pos x="wd2" y="hd2"/>
              </a:cxn>
              <a:cxn ang="16200000">
                <a:pos x="wd2" y="hd2"/>
              </a:cxn>
            </a:cxnLst>
            <a:rect l="0" t="0" r="r" b="b"/>
            <a:pathLst>
              <a:path w="21600" h="21600" extrusionOk="0">
                <a:moveTo>
                  <a:pt x="21570" y="0"/>
                </a:moveTo>
                <a:lnTo>
                  <a:pt x="70" y="16099"/>
                </a:lnTo>
                <a:lnTo>
                  <a:pt x="0" y="21600"/>
                </a:lnTo>
                <a:lnTo>
                  <a:pt x="21600" y="21600"/>
                </a:lnTo>
                <a:lnTo>
                  <a:pt x="21570" y="0"/>
                </a:lnTo>
                <a:close/>
              </a:path>
            </a:pathLst>
          </a:custGeom>
          <a:solidFill>
            <a:srgbClr val="DCDEE0"/>
          </a:solidFill>
          <a:ln w="12700">
            <a:miter lim="400000"/>
          </a:ln>
        </p:spPr>
        <p:txBody>
          <a:bodyPr lIns="50800" tIns="50800" rIns="50800" bIns="50800" anchor="ctr"/>
          <a:lstStyle/>
          <a:p>
            <a:pPr>
              <a:defRPr sz="2400"/>
            </a:pPr>
            <a:endParaRPr/>
          </a:p>
        </p:txBody>
      </p:sp>
      <p:pic>
        <p:nvPicPr>
          <p:cNvPr id="179" name="pasted-image.pdf"/>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00105" y="8550940"/>
            <a:ext cx="1950524" cy="415654"/>
          </a:xfrm>
          <a:prstGeom prst="rect">
            <a:avLst/>
          </a:prstGeom>
          <a:ln w="12700">
            <a:miter lim="400000"/>
          </a:ln>
        </p:spPr>
      </p:pic>
      <p:sp>
        <p:nvSpPr>
          <p:cNvPr id="180" name="Shape 180"/>
          <p:cNvSpPr/>
          <p:nvPr/>
        </p:nvSpPr>
        <p:spPr>
          <a:xfrm>
            <a:off x="865335" y="776816"/>
            <a:ext cx="10877486" cy="1923604"/>
          </a:xfrm>
          <a:prstGeom prst="rect">
            <a:avLst/>
          </a:prstGeom>
          <a:ln w="12700">
            <a:miter lim="400000"/>
          </a:ln>
          <a:extLst>
            <a:ext uri="{C572A759-6A51-4108-AA02-DFA0A04FC94B}">
              <ma14:wrappingTextBoxFlag xmlns:ma14="http://schemas.microsoft.com/office/mac/drawingml/2011/main" xmlns="" val="1"/>
            </a:ext>
          </a:extLst>
        </p:spPr>
        <p:txBody>
          <a:bodyPr wrap="square" lIns="38100" tIns="38100" rIns="38100" bIns="38100">
            <a:spAutoFit/>
          </a:bodyPr>
          <a:lstStyle/>
          <a:p>
            <a:pPr algn="l">
              <a:defRPr sz="4000">
                <a:solidFill>
                  <a:srgbClr val="D8232A"/>
                </a:solidFill>
                <a:latin typeface="Averta"/>
                <a:ea typeface="Averta"/>
                <a:cs typeface="Averta"/>
                <a:sym typeface="Averta"/>
              </a:defRPr>
            </a:pPr>
            <a:r>
              <a:rPr lang="fr-FR" dirty="0">
                <a:latin typeface="Arial" charset="0"/>
                <a:ea typeface="Arial" charset="0"/>
                <a:cs typeface="Arial" charset="0"/>
              </a:rPr>
              <a:t>L’organisation des modules et des enseignements complémentaires (UE2 &amp; UE7)</a:t>
            </a:r>
            <a:endParaRPr lang="fr-FR" dirty="0"/>
          </a:p>
          <a:p>
            <a:pPr algn="l">
              <a:defRPr sz="4000">
                <a:solidFill>
                  <a:srgbClr val="D8232A"/>
                </a:solidFill>
                <a:latin typeface="Averta"/>
                <a:ea typeface="Averta"/>
                <a:cs typeface="Averta"/>
                <a:sym typeface="Averta"/>
              </a:defRPr>
            </a:pPr>
            <a:endParaRPr dirty="0"/>
          </a:p>
        </p:txBody>
      </p:sp>
      <p:sp>
        <p:nvSpPr>
          <p:cNvPr id="7" name="ZoneTexte 6">
            <a:extLst>
              <a:ext uri="{FF2B5EF4-FFF2-40B4-BE49-F238E27FC236}">
                <a16:creationId xmlns:a16="http://schemas.microsoft.com/office/drawing/2014/main" id="{49FD8DFB-826B-462D-BD04-ABA4AE4C4EDB}"/>
              </a:ext>
            </a:extLst>
          </p:cNvPr>
          <p:cNvSpPr txBox="1"/>
          <p:nvPr/>
        </p:nvSpPr>
        <p:spPr>
          <a:xfrm>
            <a:off x="1261979" y="2700420"/>
            <a:ext cx="10877486" cy="754052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indent="0" algn="l">
              <a:buNone/>
            </a:pPr>
            <a:r>
              <a:rPr lang="fr-FR" sz="2400" b="1" dirty="0">
                <a:solidFill>
                  <a:schemeClr val="tx1">
                    <a:lumMod val="85000"/>
                    <a:lumOff val="15000"/>
                  </a:schemeClr>
                </a:solidFill>
              </a:rPr>
              <a:t>Les modules </a:t>
            </a:r>
            <a:r>
              <a:rPr lang="fr-FR" sz="2400" dirty="0">
                <a:solidFill>
                  <a:schemeClr val="tx1">
                    <a:lumMod val="85000"/>
                    <a:lumOff val="15000"/>
                  </a:schemeClr>
                </a:solidFill>
              </a:rPr>
              <a:t>sont des EC communs aux L1 L2 L3 ; cela correspond aux EC suivants :</a:t>
            </a:r>
          </a:p>
          <a:p>
            <a:pPr lvl="0" algn="l"/>
            <a:r>
              <a:rPr lang="fr-FR" sz="2400" dirty="0">
                <a:solidFill>
                  <a:schemeClr val="tx1">
                    <a:lumMod val="85000"/>
                    <a:lumOff val="15000"/>
                  </a:schemeClr>
                </a:solidFill>
              </a:rPr>
              <a:t>L1 : EC 3 et 14</a:t>
            </a:r>
          </a:p>
          <a:p>
            <a:pPr lvl="0" algn="l"/>
            <a:r>
              <a:rPr lang="fr-FR" sz="2400" dirty="0">
                <a:solidFill>
                  <a:schemeClr val="tx1">
                    <a:lumMod val="85000"/>
                    <a:lumOff val="15000"/>
                  </a:schemeClr>
                </a:solidFill>
              </a:rPr>
              <a:t>L2 : EC 8 et 19</a:t>
            </a:r>
          </a:p>
          <a:p>
            <a:pPr lvl="0" algn="l"/>
            <a:r>
              <a:rPr lang="fr-FR" sz="2400" dirty="0">
                <a:solidFill>
                  <a:schemeClr val="tx1">
                    <a:lumMod val="85000"/>
                    <a:lumOff val="15000"/>
                  </a:schemeClr>
                </a:solidFill>
              </a:rPr>
              <a:t>L3 : EC 7 et 17</a:t>
            </a:r>
          </a:p>
          <a:p>
            <a:pPr algn="l"/>
            <a:r>
              <a:rPr lang="fr-FR" sz="2400" dirty="0">
                <a:solidFill>
                  <a:schemeClr val="tx1">
                    <a:lumMod val="85000"/>
                    <a:lumOff val="15000"/>
                  </a:schemeClr>
                </a:solidFill>
              </a:rPr>
              <a:t>Un module déjà validé sur une année antérieure ne doit pas être sélectionné à nouveau.</a:t>
            </a:r>
          </a:p>
          <a:p>
            <a:pPr algn="l"/>
            <a:endParaRPr lang="fr-FR" sz="2400" b="1" dirty="0">
              <a:solidFill>
                <a:schemeClr val="tx1">
                  <a:lumMod val="85000"/>
                  <a:lumOff val="15000"/>
                </a:schemeClr>
              </a:solidFill>
            </a:endParaRPr>
          </a:p>
          <a:p>
            <a:pPr algn="l"/>
            <a:r>
              <a:rPr lang="fr-FR" sz="2400" b="1" dirty="0">
                <a:solidFill>
                  <a:schemeClr val="tx1">
                    <a:lumMod val="85000"/>
                    <a:lumOff val="15000"/>
                  </a:schemeClr>
                </a:solidFill>
              </a:rPr>
              <a:t>Les enseignements complémentaires : </a:t>
            </a:r>
            <a:r>
              <a:rPr lang="fr-FR" sz="2400" dirty="0">
                <a:solidFill>
                  <a:schemeClr val="tx1">
                    <a:lumMod val="85000"/>
                    <a:lumOff val="15000"/>
                  </a:schemeClr>
                </a:solidFill>
              </a:rPr>
              <a:t>choisir parcours entre SUFOM (Itinéraire métier de l’enseignement) ou parcours SDE (itinéraire Sciences de l’éducation).</a:t>
            </a:r>
          </a:p>
          <a:p>
            <a:pPr lvl="0" algn="l"/>
            <a:endParaRPr lang="fr-FR" sz="2400" dirty="0">
              <a:solidFill>
                <a:schemeClr val="tx1">
                  <a:lumMod val="85000"/>
                  <a:lumOff val="15000"/>
                </a:schemeClr>
              </a:solidFill>
            </a:endParaRPr>
          </a:p>
          <a:p>
            <a:pPr lvl="0" algn="l"/>
            <a:r>
              <a:rPr lang="fr-FR" sz="2800" dirty="0">
                <a:solidFill>
                  <a:schemeClr val="tx1">
                    <a:lumMod val="85000"/>
                    <a:lumOff val="15000"/>
                  </a:schemeClr>
                </a:solidFill>
              </a:rPr>
              <a:t>⚠️ </a:t>
            </a:r>
            <a:r>
              <a:rPr lang="fr-FR" sz="2400" b="1" dirty="0">
                <a:solidFill>
                  <a:schemeClr val="tx1">
                    <a:lumMod val="85000"/>
                    <a:lumOff val="15000"/>
                  </a:schemeClr>
                </a:solidFill>
              </a:rPr>
              <a:t>Choisir le même « itinéraire » aux 2 semestres (UE 2 et UE 7) soit SUFOM (métier de l’enseignement) soit SDE. </a:t>
            </a:r>
          </a:p>
          <a:p>
            <a:pPr algn="l"/>
            <a:endParaRPr lang="fr-FR" sz="2400" dirty="0">
              <a:solidFill>
                <a:schemeClr val="tx1">
                  <a:lumMod val="85000"/>
                  <a:lumOff val="15000"/>
                </a:schemeClr>
              </a:solidFill>
            </a:endParaRPr>
          </a:p>
          <a:p>
            <a:pPr algn="l"/>
            <a:r>
              <a:rPr lang="fr-FR" sz="2400" dirty="0">
                <a:solidFill>
                  <a:schemeClr val="tx1">
                    <a:lumMod val="85000"/>
                    <a:lumOff val="15000"/>
                  </a:schemeClr>
                </a:solidFill>
              </a:rPr>
              <a:t>Si choix du « Itinéraire enseignement » inscription supplémentaire obligatoire au </a:t>
            </a:r>
            <a:r>
              <a:rPr lang="fr-FR" sz="2400" dirty="0" err="1">
                <a:solidFill>
                  <a:schemeClr val="tx1">
                    <a:lumMod val="85000"/>
                    <a:lumOff val="15000"/>
                  </a:schemeClr>
                </a:solidFill>
              </a:rPr>
              <a:t>Sufom</a:t>
            </a:r>
            <a:r>
              <a:rPr lang="fr-FR" sz="2400" dirty="0">
                <a:solidFill>
                  <a:schemeClr val="tx1">
                    <a:lumMod val="85000"/>
                    <a:lumOff val="15000"/>
                  </a:schemeClr>
                </a:solidFill>
              </a:rPr>
              <a:t>. </a:t>
            </a:r>
            <a:r>
              <a:rPr lang="fr-FR" sz="2400" u="sng" dirty="0">
                <a:solidFill>
                  <a:schemeClr val="tx1">
                    <a:lumMod val="85000"/>
                    <a:lumOff val="15000"/>
                  </a:schemeClr>
                </a:solidFill>
              </a:rPr>
              <a:t>Attention ! cours en présentiel sans dérogatoire possible</a:t>
            </a:r>
            <a:r>
              <a:rPr lang="fr-FR" sz="2400" u="sng" dirty="0"/>
              <a:t>.</a:t>
            </a:r>
            <a:endParaRPr lang="fr-FR" sz="2400" dirty="0"/>
          </a:p>
          <a:p>
            <a:pPr algn="l"/>
            <a:endParaRPr lang="fr-FR" sz="2400" dirty="0"/>
          </a:p>
          <a:p>
            <a:pPr algn="l"/>
            <a:endParaRPr lang="fr-FR" sz="2400" dirty="0"/>
          </a:p>
          <a:p>
            <a:pPr algn="l"/>
            <a:endParaRPr lang="fr-FR" sz="2400" dirty="0"/>
          </a:p>
        </p:txBody>
      </p:sp>
    </p:spTree>
    <p:extLst>
      <p:ext uri="{BB962C8B-B14F-4D97-AF65-F5344CB8AC3E}">
        <p14:creationId xmlns:p14="http://schemas.microsoft.com/office/powerpoint/2010/main" val="2089619535"/>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1C263FD-2020-3346-A044-0EF17E77A8E7}"/>
              </a:ext>
            </a:extLst>
          </p:cNvPr>
          <p:cNvSpPr/>
          <p:nvPr/>
        </p:nvSpPr>
        <p:spPr>
          <a:xfrm>
            <a:off x="1533029" y="129527"/>
            <a:ext cx="10289702" cy="707886"/>
          </a:xfrm>
          <a:prstGeom prst="rect">
            <a:avLst/>
          </a:prstGeom>
        </p:spPr>
        <p:txBody>
          <a:bodyPr wrap="square">
            <a:spAutoFit/>
          </a:bodyPr>
          <a:lstStyle/>
          <a:p>
            <a:pPr algn="l">
              <a:defRPr sz="4000">
                <a:solidFill>
                  <a:srgbClr val="D8232A"/>
                </a:solidFill>
                <a:latin typeface="Averta"/>
                <a:ea typeface="Averta"/>
                <a:cs typeface="Averta"/>
                <a:sym typeface="Averta"/>
              </a:defRPr>
            </a:pPr>
            <a:r>
              <a:rPr lang="fr-FR" dirty="0">
                <a:latin typeface="Arial" charset="0"/>
                <a:ea typeface="Arial" charset="0"/>
                <a:cs typeface="Arial" charset="0"/>
              </a:rPr>
              <a:t>L’organisation de la licence – semestre 4</a:t>
            </a:r>
            <a:endParaRPr lang="fr-FR" dirty="0"/>
          </a:p>
        </p:txBody>
      </p:sp>
      <p:pic>
        <p:nvPicPr>
          <p:cNvPr id="4" name="Imag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7926" y="802596"/>
            <a:ext cx="10180725" cy="882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6394137"/>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8C8DFE2B-1DFD-A84F-BDB9-ED1200F661FA}"/>
              </a:ext>
            </a:extLst>
          </p:cNvPr>
          <p:cNvSpPr txBox="1"/>
          <p:nvPr/>
        </p:nvSpPr>
        <p:spPr>
          <a:xfrm>
            <a:off x="288099" y="358522"/>
            <a:ext cx="12425820" cy="847411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0" hangingPunct="0">
              <a:lnSpc>
                <a:spcPct val="100000"/>
              </a:lnSpc>
              <a:spcBef>
                <a:spcPts val="0"/>
              </a:spcBef>
              <a:spcAft>
                <a:spcPts val="0"/>
              </a:spcAft>
              <a:buClrTx/>
              <a:buSzTx/>
              <a:buFontTx/>
              <a:buNone/>
              <a:tabLst/>
            </a:pPr>
            <a:r>
              <a:rPr kumimoji="0" lang="fr-FR" sz="2400" b="1" i="0" u="none" strike="noStrike" cap="none" spc="0" normalizeH="0" baseline="0" dirty="0">
                <a:ln>
                  <a:noFill/>
                </a:ln>
                <a:solidFill>
                  <a:srgbClr val="000000"/>
                </a:solidFill>
                <a:effectLst/>
                <a:uFillTx/>
                <a:latin typeface="+mn-lt"/>
                <a:ea typeface="+mn-ea"/>
                <a:cs typeface="+mn-cs"/>
                <a:sym typeface="Helvetica Light"/>
              </a:rPr>
              <a:t>Précision stage : </a:t>
            </a:r>
            <a:r>
              <a:rPr lang="fr-FR" sz="2400" b="1" dirty="0"/>
              <a:t>36 heures à réaliser au semestre 3. </a:t>
            </a:r>
          </a:p>
          <a:p>
            <a:pPr algn="l"/>
            <a:endParaRPr lang="fr-FR" sz="2400" b="1" dirty="0"/>
          </a:p>
          <a:p>
            <a:pPr algn="l"/>
            <a:r>
              <a:rPr lang="fr-FR" sz="2400" b="1" dirty="0"/>
              <a:t>Stage réalisé avec une convention tripartite obligatoire et signée par un enseignant référent désigné. </a:t>
            </a:r>
          </a:p>
          <a:p>
            <a:pPr algn="l"/>
            <a:endParaRPr lang="fr-FR" sz="2400" b="1" dirty="0"/>
          </a:p>
          <a:p>
            <a:pPr algn="l"/>
            <a:r>
              <a:rPr lang="fr-FR" sz="2400" dirty="0"/>
              <a:t>Stage possible dans toute structure ayant un lien avec l’éducation et auprès de tous publics. </a:t>
            </a:r>
            <a:r>
              <a:rPr lang="fr-FR" sz="2400" b="1" dirty="0"/>
              <a:t>Objectifs : </a:t>
            </a:r>
            <a:r>
              <a:rPr lang="fr-FR" sz="2400" dirty="0"/>
              <a:t>affiner le projet professionnel, faire du lien entre la théorie et la pratique, développer des compétences en situation.</a:t>
            </a:r>
          </a:p>
          <a:p>
            <a:pPr algn="l"/>
            <a:endParaRPr lang="fr-FR" sz="2400" dirty="0"/>
          </a:p>
          <a:p>
            <a:pPr algn="l"/>
            <a:r>
              <a:rPr lang="fr-FR" sz="2400" dirty="0"/>
              <a:t>Une réunion est prévue le jeudi 21 septembre à 10h40 (salle précisée ultérieurement) et un espace dédié est prévu sur CEL.</a:t>
            </a:r>
            <a:endParaRPr lang="fr-FR" sz="2400" b="1" dirty="0"/>
          </a:p>
          <a:p>
            <a:pPr marL="0" marR="0" indent="0" algn="l" defTabSz="584200" rtl="0" fontAlgn="auto" latinLnBrk="0" hangingPunct="0">
              <a:lnSpc>
                <a:spcPct val="100000"/>
              </a:lnSpc>
              <a:spcBef>
                <a:spcPts val="0"/>
              </a:spcBef>
              <a:spcAft>
                <a:spcPts val="0"/>
              </a:spcAft>
              <a:buClrTx/>
              <a:buSzTx/>
              <a:buFontTx/>
              <a:buNone/>
              <a:tabLst/>
            </a:pPr>
            <a:endParaRPr lang="fr-FR" sz="2400" b="1" dirty="0"/>
          </a:p>
          <a:p>
            <a:pPr marL="0" marR="0" indent="0" algn="l" defTabSz="584200" rtl="0" fontAlgn="auto" latinLnBrk="0" hangingPunct="0">
              <a:lnSpc>
                <a:spcPct val="100000"/>
              </a:lnSpc>
              <a:spcBef>
                <a:spcPts val="0"/>
              </a:spcBef>
              <a:spcAft>
                <a:spcPts val="0"/>
              </a:spcAft>
              <a:buClrTx/>
              <a:buSzTx/>
              <a:buFontTx/>
              <a:buNone/>
              <a:tabLst/>
            </a:pPr>
            <a:r>
              <a:rPr lang="fr-FR" sz="2400" dirty="0"/>
              <a:t>Le stage est validé par le dépôt </a:t>
            </a:r>
            <a:r>
              <a:rPr lang="fr-FR" sz="2400" b="1" dirty="0"/>
              <a:t>impératif</a:t>
            </a:r>
            <a:r>
              <a:rPr lang="fr-FR" sz="2400" dirty="0"/>
              <a:t> sur CEL avant le 12 janvier 2024 d’une attestation de fin de stage et d’un écrit réflexif.</a:t>
            </a:r>
          </a:p>
          <a:p>
            <a:pPr marL="0" marR="0" indent="0" algn="l" defTabSz="584200" rtl="0" fontAlgn="auto" latinLnBrk="0" hangingPunct="0">
              <a:lnSpc>
                <a:spcPct val="100000"/>
              </a:lnSpc>
              <a:spcBef>
                <a:spcPts val="0"/>
              </a:spcBef>
              <a:spcAft>
                <a:spcPts val="0"/>
              </a:spcAft>
              <a:buClrTx/>
              <a:buSzTx/>
              <a:buFontTx/>
              <a:buNone/>
              <a:tabLst/>
            </a:pPr>
            <a:endParaRPr kumimoji="0" lang="fr-FR" sz="2400" b="0" i="0" u="none" strike="noStrike" cap="none" spc="0" normalizeH="0" baseline="0" dirty="0">
              <a:ln>
                <a:noFill/>
              </a:ln>
              <a:solidFill>
                <a:srgbClr val="000000"/>
              </a:solidFill>
              <a:effectLst/>
              <a:uFillTx/>
              <a:latin typeface="+mn-lt"/>
              <a:ea typeface="+mn-ea"/>
              <a:cs typeface="+mn-cs"/>
              <a:sym typeface="Helvetica Light"/>
            </a:endParaRPr>
          </a:p>
          <a:p>
            <a:pPr lvl="0" algn="l"/>
            <a:r>
              <a:rPr lang="fr-FR" sz="2400" dirty="0"/>
              <a:t>Possibilité exceptionnelle de dérogation en 2023-24 selon les conditions suivantes :</a:t>
            </a:r>
          </a:p>
          <a:p>
            <a:pPr lvl="0" algn="l"/>
            <a:r>
              <a:rPr lang="fr-FR" sz="2400" dirty="0"/>
              <a:t>- Avoir un contrat AED ;</a:t>
            </a:r>
          </a:p>
          <a:p>
            <a:pPr lvl="0" algn="just"/>
            <a:r>
              <a:rPr lang="fr-FR" sz="2400" dirty="0"/>
              <a:t>- Avoir un contrat professionnel (qui justifie min. 36h d’activité) à compter de septembre 2023 dans un établissement scolaire, de formation ou une structure liée à l’animation ou à l’intervention socioéducative ;</a:t>
            </a:r>
          </a:p>
          <a:p>
            <a:pPr lvl="0" algn="just"/>
            <a:r>
              <a:rPr lang="fr-FR" sz="2400" dirty="0"/>
              <a:t>- Réaliser un service civique entre septembre 2023 et décembre 2023.</a:t>
            </a:r>
          </a:p>
          <a:p>
            <a:pPr lvl="0" algn="just"/>
            <a:r>
              <a:rPr lang="fr-FR" sz="2000" i="1" dirty="0"/>
              <a:t>Les demandes de dérogation (examinées par une commission) sont à envoyer au plus tard le </a:t>
            </a:r>
            <a:r>
              <a:rPr lang="fr-FR" sz="2000" b="1" i="1" dirty="0"/>
              <a:t>2 octobre (délai de rigueur) </a:t>
            </a:r>
            <a:r>
              <a:rPr lang="fr-FR" sz="2000" i="1" dirty="0"/>
              <a:t>aux deux référentes « stage » par mail (Séverine </a:t>
            </a:r>
            <a:r>
              <a:rPr lang="fr-FR" sz="2000" i="1" dirty="0" err="1"/>
              <a:t>Euillet</a:t>
            </a:r>
            <a:r>
              <a:rPr lang="fr-FR" sz="2000" i="1" dirty="0"/>
              <a:t> et Florence Tardif Bourgoin). </a:t>
            </a:r>
          </a:p>
        </p:txBody>
      </p:sp>
    </p:spTree>
    <p:extLst>
      <p:ext uri="{BB962C8B-B14F-4D97-AF65-F5344CB8AC3E}">
        <p14:creationId xmlns:p14="http://schemas.microsoft.com/office/powerpoint/2010/main" val="3665292240"/>
      </p:ext>
    </p:extLst>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6172</TotalTime>
  <Words>1716</Words>
  <Application>Microsoft Office PowerPoint</Application>
  <PresentationFormat>Personnalisé</PresentationFormat>
  <Paragraphs>134</Paragraphs>
  <Slides>17</Slides>
  <Notes>1</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17</vt:i4>
      </vt:variant>
    </vt:vector>
  </HeadingPairs>
  <TitlesOfParts>
    <vt:vector size="26" baseType="lpstr">
      <vt:lpstr>Arial</vt:lpstr>
      <vt:lpstr>Averta</vt:lpstr>
      <vt:lpstr>Averta-Semibold</vt:lpstr>
      <vt:lpstr>Calibri</vt:lpstr>
      <vt:lpstr>Cambria</vt:lpstr>
      <vt:lpstr>Helvetica</vt:lpstr>
      <vt:lpstr>Helvetica Light</vt:lpstr>
      <vt:lpstr>Helvetica Neue</vt:lpstr>
      <vt:lpstr>White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Perennes Valerie</dc:creator>
  <cp:lastModifiedBy>Perennes Valerie</cp:lastModifiedBy>
  <cp:revision>86</cp:revision>
  <cp:lastPrinted>2017-01-23T15:11:16Z</cp:lastPrinted>
  <dcterms:modified xsi:type="dcterms:W3CDTF">2023-09-08T08:38:05Z</dcterms:modified>
</cp:coreProperties>
</file>