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3004800" cy="9753600"/>
  <p:notesSz cx="6858000" cy="9144000"/>
  <p:embeddedFontLst>
    <p:embeddedFont>
      <p:font typeface="Helvetica Neue" panose="020B0604020202020204" charset="0"/>
      <p:regular r:id="rId43"/>
      <p:bold r:id="rId44"/>
      <p:italic r:id="rId45"/>
      <p:boldItalic r:id="rId46"/>
    </p:embeddedFont>
    <p:embeddedFont>
      <p:font typeface="Helvetica Neue Light" panose="020B060402020202020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gtaQn0jHNnTbZYiPC2o+8zXJv5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80" y="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lang="fr-FR"/>
              <a:t>Fondamentaux parce que : </a:t>
            </a:r>
            <a:r>
              <a:rPr lang="fr-FR" sz="2400" b="1">
                <a:latin typeface="Helvetica Neue"/>
                <a:ea typeface="Helvetica Neue"/>
                <a:cs typeface="Helvetica Neue"/>
                <a:sym typeface="Helvetica Neue"/>
              </a:rPr>
              <a:t>IL FAUT AVOIR LA MOYENNE AUX ENSEIGNEMENTS FONDAMENTAUX </a:t>
            </a:r>
            <a:r>
              <a:rPr lang="fr-FR" sz="2400" b="1" u="sng">
                <a:latin typeface="Helvetica Neue"/>
                <a:ea typeface="Helvetica Neue"/>
                <a:cs typeface="Helvetica Neue"/>
                <a:sym typeface="Helvetica Neue"/>
              </a:rPr>
              <a:t>ET</a:t>
            </a:r>
            <a:r>
              <a:rPr lang="fr-FR" sz="2400" b="1">
                <a:latin typeface="Helvetica Neue"/>
                <a:ea typeface="Helvetica Neue"/>
                <a:cs typeface="Helvetica Neue"/>
                <a:sym typeface="Helvetica Neue"/>
              </a:rPr>
              <a:t> UNE MOYENNE GÉNÉRALE ANNUELLE SUPERIEURE À 10 POUR PASSER EN ANNÉE SUPÉRIEURE.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12 cours &gt; 25% = 3 cours &gt; 4</a:t>
            </a:r>
            <a:r>
              <a:rPr lang="fr-FR" baseline="30000"/>
              <a:t>ème</a:t>
            </a:r>
            <a:r>
              <a:rPr lang="fr-FR"/>
              <a:t> absence = OUT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Si pas déjà fait , sur cette base, le faire et en cas de doute, nous demander </a:t>
            </a: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sous-titr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5pPr>
            <a:lvl6pPr marL="2743200" lvl="5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42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rge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3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- Centré">
  <p:cSld name="Titre - Centré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e">
  <p:cSld name="Photo - Vertica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5"/>
          <p:cNvSpPr>
            <a:spLocks noGrp="1"/>
          </p:cNvSpPr>
          <p:nvPr>
            <p:ph type="pic" idx="2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45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 Light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5"/>
          <p:cNvSpPr txBox="1"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5pPr>
            <a:lvl6pPr marL="2743200" lvl="5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5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- Haut">
  <p:cSld name="Titre - Ha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6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6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, puces et photo">
  <p:cSld name="Titre, puces et photo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7"/>
          <p:cNvSpPr>
            <a:spLocks noGrp="1"/>
          </p:cNvSpPr>
          <p:nvPr>
            <p:ph type="pic" idx="2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47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7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  <a:defRPr sz="2800"/>
            </a:lvl1pPr>
            <a:lvl2pPr marL="914400" lvl="1" indent="-36195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  <a:defRPr sz="2800"/>
            </a:lvl2pPr>
            <a:lvl3pPr marL="1371600" lvl="2" indent="-36195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  <a:defRPr sz="2800"/>
            </a:lvl3pPr>
            <a:lvl4pPr marL="1828800" lvl="3" indent="-36195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  <a:defRPr sz="2800"/>
            </a:lvl4pPr>
            <a:lvl5pPr marL="2286000" lvl="4" indent="-36195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  <a:defRPr sz="2800"/>
            </a:lvl5pPr>
            <a:lvl6pPr marL="2743200" lvl="5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7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ces">
  <p:cSld name="Puce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8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8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 photos">
  <p:cSld name="3 photo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9"/>
          <p:cNvSpPr>
            <a:spLocks noGrp="1"/>
          </p:cNvSpPr>
          <p:nvPr>
            <p:ph type="pic" idx="2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49"/>
          <p:cNvSpPr>
            <a:spLocks noGrp="1"/>
          </p:cNvSpPr>
          <p:nvPr>
            <p:ph type="pic" idx="3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49"/>
          <p:cNvSpPr>
            <a:spLocks noGrp="1"/>
          </p:cNvSpPr>
          <p:nvPr>
            <p:ph type="pic" idx="4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49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0"/>
          <p:cNvSpPr>
            <a:spLocks noGrp="1"/>
          </p:cNvSpPr>
          <p:nvPr>
            <p:ph type="pic" idx="2"/>
          </p:nvPr>
        </p:nvSpPr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50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" name="Google Shape;8;p41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formations.parisnanterre.fr/fr/formations-2023-2024/les-formations/licence-lmd-03/sciences-de-l-education-licence-JWQCS18H/accompagnement-socio-educatif-et-formation-JXBHVK0D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pweb.parisnanterre.f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cuioip.parisnanterre.fr/medias/fichier/programme-conference-d-accueil-institutionnel-2023-2024_1689776596147-pdf?INLINE=FAL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arisnanterre.fr/organisation/les-missions/missio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.markakis@parisnanterre.fr" TargetMode="External"/><Relationship Id="rId4" Type="http://schemas.openxmlformats.org/officeDocument/2006/relationships/hyperlink" Target="mailto:obrito@parisnanterre.fr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ri.parisnanterre.fr/category/services/profils/etudiants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u.parisnanterre.fr/" TargetMode="External"/><Relationship Id="rId5" Type="http://schemas.openxmlformats.org/officeDocument/2006/relationships/hyperlink" Target="https://coursenligne.parisnanterre.fr/" TargetMode="External"/><Relationship Id="rId4" Type="http://schemas.openxmlformats.org/officeDocument/2006/relationships/hyperlink" Target="https://portail.parisnanterre.fr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ebmail.parisnanterre.fr/webmail/webmail_index.php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s://portail.parisnanterre.fr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ipweb.parisnanterre.fr/" TargetMode="External"/><Relationship Id="rId4" Type="http://schemas.openxmlformats.org/officeDocument/2006/relationships/hyperlink" Target="https://identite.parisnanterre.fr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ep-sc-educ.parisnanterre.fr/navigation/licence-1-/emploi-du-temps-l1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u.parisnanterre.fr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ursenligne.parisnanterre.fr/course/view.php?id=1846" TargetMode="External"/><Relationship Id="rId4" Type="http://schemas.openxmlformats.org/officeDocument/2006/relationships/hyperlink" Target="https://coursenligne.parisnanterre.fr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rmations.parisnanterre.fr/fr/formations-2023-2024/les-formations/licence-lmd-03/sciences-de-l-education-licence-JWQCS18H/accompagnement-socio-educatif-et-formation-JXBHVK0D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demoulin.j@parisnanterre.fr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aure.moguerou@parisnanterre.fr" TargetMode="External"/><Relationship Id="rId5" Type="http://schemas.openxmlformats.org/officeDocument/2006/relationships/hyperlink" Target="mailto:prenom.nom@parisnanterre.fr" TargetMode="External"/><Relationship Id="rId4" Type="http://schemas.openxmlformats.org/officeDocument/2006/relationships/hyperlink" Target="mailto:valerie.perennes@parisnanterre.fr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dep-sc-educ.parisnanterre.fr/licence-1-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471315730382435/" TargetMode="External"/><Relationship Id="rId5" Type="http://schemas.openxmlformats.org/officeDocument/2006/relationships/hyperlink" Target="https://coursenligne.parisnanterre.fr/course/view.php?id=1846" TargetMode="External"/><Relationship Id="rId4" Type="http://schemas.openxmlformats.org/officeDocument/2006/relationships/hyperlink" Target="https://dep-sc-educ.parisnanterre.fr/navigation/accueil/departement-de-sciences-de-l-education-accueil-119435.kjs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mouatas@parisnanterre.f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/>
          <p:nvPr/>
        </p:nvSpPr>
        <p:spPr>
          <a:xfrm>
            <a:off x="1667933" y="-8467"/>
            <a:ext cx="11344673" cy="8373204"/>
          </a:xfrm>
          <a:prstGeom prst="rect">
            <a:avLst/>
          </a:prstGeom>
          <a:solidFill>
            <a:srgbClr val="F5D227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7" name="Google Shape;47;p1"/>
          <p:cNvSpPr/>
          <p:nvPr/>
        </p:nvSpPr>
        <p:spPr>
          <a:xfrm>
            <a:off x="-82316" y="4485878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8" name="Google Shape;48;p1"/>
          <p:cNvSpPr/>
          <p:nvPr/>
        </p:nvSpPr>
        <p:spPr>
          <a:xfrm>
            <a:off x="-42498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" name="Google Shape;49;p1"/>
          <p:cNvSpPr/>
          <p:nvPr/>
        </p:nvSpPr>
        <p:spPr>
          <a:xfrm>
            <a:off x="718450" y="5031842"/>
            <a:ext cx="6426116" cy="147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Arial"/>
              <a:buNone/>
            </a:pPr>
            <a:r>
              <a:rPr lang="fr-FR" sz="4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Réunion de rentrée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fr-FR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L1 Sciences de l’éducation</a:t>
            </a:r>
            <a:endParaRPr/>
          </a:p>
        </p:txBody>
      </p:sp>
      <p:grpSp>
        <p:nvGrpSpPr>
          <p:cNvPr id="50" name="Google Shape;50;p1"/>
          <p:cNvGrpSpPr/>
          <p:nvPr/>
        </p:nvGrpSpPr>
        <p:grpSpPr>
          <a:xfrm>
            <a:off x="742451" y="6644518"/>
            <a:ext cx="5759949" cy="842600"/>
            <a:chOff x="-38218" y="0"/>
            <a:chExt cx="5759948" cy="842598"/>
          </a:xfrm>
        </p:grpSpPr>
        <p:sp>
          <p:nvSpPr>
            <p:cNvPr id="51" name="Google Shape;51;p1"/>
            <p:cNvSpPr/>
            <p:nvPr/>
          </p:nvSpPr>
          <p:spPr>
            <a:xfrm>
              <a:off x="-38218" y="247565"/>
              <a:ext cx="5759948" cy="595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r>
                <a:rPr lang="fr-FR" sz="32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Septembre 2023</a:t>
              </a:r>
              <a:endPara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65997" y="0"/>
              <a:ext cx="331193" cy="646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Helvetica Neue Light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id="53" name="Google Shape;5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307" y="8139503"/>
            <a:ext cx="3052201" cy="652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7" name="Google Shape;127;p10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28" name="Google Shape;12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0"/>
          <p:cNvSpPr/>
          <p:nvPr/>
        </p:nvSpPr>
        <p:spPr>
          <a:xfrm>
            <a:off x="546911" y="150892"/>
            <a:ext cx="102897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L’organisation de la licence – semestre 2</a:t>
            </a:r>
            <a:endParaRPr sz="3600" b="1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30" name="Google Shape;13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615" y="1564082"/>
            <a:ext cx="12294317" cy="346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0"/>
          <p:cNvSpPr/>
          <p:nvPr/>
        </p:nvSpPr>
        <p:spPr>
          <a:xfrm>
            <a:off x="8601075" y="3586163"/>
            <a:ext cx="4049857" cy="24288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2" name="Google Shape;132;p10"/>
          <p:cNvSpPr txBox="1"/>
          <p:nvPr/>
        </p:nvSpPr>
        <p:spPr>
          <a:xfrm>
            <a:off x="8946777" y="3162025"/>
            <a:ext cx="268942" cy="4103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None/>
            </a:pPr>
            <a:r>
              <a:rPr lang="fr-FR"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8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/>
          <p:nvPr/>
        </p:nvSpPr>
        <p:spPr>
          <a:xfrm>
            <a:off x="285750" y="7523222"/>
            <a:ext cx="12390590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rPr lang="fr-FR" sz="2400" b="1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	+ AUTO FORMATION : essentiellement LE SAMEDI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rPr lang="fr-FR" sz="2400" b="1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	+ ANGLAIS : NON POSITIONNÉ SUR L’EDT (sera précisé courant décembre)</a:t>
            </a:r>
            <a:endParaRPr/>
          </a:p>
        </p:txBody>
      </p:sp>
      <p:pic>
        <p:nvPicPr>
          <p:cNvPr id="138" name="Google Shape;13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85800"/>
            <a:ext cx="12700001" cy="5977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45" name="Google Shape;14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2"/>
          <p:cNvSpPr/>
          <p:nvPr/>
        </p:nvSpPr>
        <p:spPr>
          <a:xfrm>
            <a:off x="900105" y="217784"/>
            <a:ext cx="9059250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Fiche IP – semestre 1 </a:t>
            </a:r>
            <a:endParaRPr/>
          </a:p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7" name="Google Shape;147;p12"/>
          <p:cNvSpPr/>
          <p:nvPr/>
        </p:nvSpPr>
        <p:spPr>
          <a:xfrm>
            <a:off x="783063" y="2972493"/>
            <a:ext cx="1222173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48" name="Google Shape;14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19" y="1137225"/>
            <a:ext cx="12848159" cy="782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55" name="Google Shape;1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3"/>
          <p:cNvSpPr/>
          <p:nvPr/>
        </p:nvSpPr>
        <p:spPr>
          <a:xfrm>
            <a:off x="900105" y="2548"/>
            <a:ext cx="9059250" cy="111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Fiche IP – semestre 2  </a:t>
            </a:r>
            <a:endParaRPr/>
          </a:p>
          <a:p>
            <a:pPr marL="0" marR="0" lvl="0" indent="0" algn="l" rtl="0">
              <a:lnSpc>
                <a:spcPct val="55102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900"/>
              <a:buFont typeface="Arial"/>
              <a:buNone/>
            </a:pPr>
            <a:r>
              <a:rPr lang="fr-FR" sz="4900" b="0" i="0" u="none" strike="noStrike" cap="none">
                <a:solidFill>
                  <a:srgbClr val="D8232A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/>
          </a:p>
        </p:txBody>
      </p:sp>
      <p:sp>
        <p:nvSpPr>
          <p:cNvPr id="157" name="Google Shape;157;p13"/>
          <p:cNvSpPr/>
          <p:nvPr/>
        </p:nvSpPr>
        <p:spPr>
          <a:xfrm>
            <a:off x="783063" y="2972493"/>
            <a:ext cx="1222173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58" name="Google Shape;1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849" y="1298575"/>
            <a:ext cx="12787098" cy="745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4" name="Google Shape;164;p14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65" name="Google Shape;16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4"/>
          <p:cNvSpPr/>
          <p:nvPr/>
        </p:nvSpPr>
        <p:spPr>
          <a:xfrm>
            <a:off x="900105" y="217784"/>
            <a:ext cx="9059250" cy="111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Fiche IP – mémo</a:t>
            </a:r>
            <a:endParaRPr/>
          </a:p>
          <a:p>
            <a:pPr marL="0" marR="0" lvl="0" indent="0" algn="l" rtl="0">
              <a:lnSpc>
                <a:spcPct val="55102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900"/>
              <a:buFont typeface="Arial"/>
              <a:buNone/>
            </a:pPr>
            <a:r>
              <a:rPr lang="fr-FR" sz="4900" b="0" i="0" u="none" strike="noStrike" cap="none">
                <a:solidFill>
                  <a:srgbClr val="D8232A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/>
          </a:p>
        </p:txBody>
      </p:sp>
      <p:sp>
        <p:nvSpPr>
          <p:cNvPr id="167" name="Google Shape;167;p14"/>
          <p:cNvSpPr/>
          <p:nvPr/>
        </p:nvSpPr>
        <p:spPr>
          <a:xfrm>
            <a:off x="783063" y="2972493"/>
            <a:ext cx="1222173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8" name="Google Shape;168;p14"/>
          <p:cNvSpPr txBox="1"/>
          <p:nvPr/>
        </p:nvSpPr>
        <p:spPr>
          <a:xfrm>
            <a:off x="604815" y="1951399"/>
            <a:ext cx="11795100" cy="83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r-FR"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Les choix doivent être faits pour le S1 et le S2 (semestre 1 et semestre 2)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r-FR"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Pour les CM, vous n’avez pas de choix à faire</a:t>
            </a:r>
            <a:endParaRPr/>
          </a:p>
          <a:p>
            <a:pPr marL="5715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r-FR"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Pour les TD, vous avez à choisir un groupe TD </a:t>
            </a:r>
            <a:endParaRPr/>
          </a:p>
          <a:p>
            <a:pPr marL="571500" marR="0" lvl="7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r-FR" sz="2000" b="0" i="0" u="sng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Par ex</a:t>
            </a:r>
            <a:r>
              <a:rPr lang="fr-FR"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pour introduction aux sciences de l’éducation : choisir TD1 ou TD2 ; vous devez ensuite suivre l’enseignement CM ET l’enseignement TD</a:t>
            </a:r>
            <a:endParaRPr/>
          </a:p>
          <a:p>
            <a:pPr marL="571500" marR="0" lvl="5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r-FR" sz="2000" b="0" i="0" u="sng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Par ex. </a:t>
            </a:r>
            <a:r>
              <a:rPr lang="fr-FR"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pour les modules ; un enseignement parmi les 8 proposés ; les « modules » étant proposés aux L1, L2 et L3, nous vous conseillons de réfléchir à deux ou trois choix afin de prendre un autre module si celui choisi n’est plus disponible.</a:t>
            </a:r>
            <a:endParaRPr/>
          </a:p>
          <a:p>
            <a:pPr marL="571500" marR="0" lvl="5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71500" marR="0" lvl="5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71500" marR="0" lvl="5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71500" marR="0" lvl="5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71500" marR="0" lvl="5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71500" marR="0" lvl="5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71500" marR="0" lvl="5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71500" marR="0" lvl="5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71500" marR="0" lvl="5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71500" marR="0" lvl="5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71500" marR="0" lvl="5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r-FR"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Pour les choix</a:t>
            </a:r>
            <a:r>
              <a:rPr lang="fr-FR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fr-FR"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consulter les descriptifs sur le livret pédagogique en ligne : </a:t>
            </a:r>
            <a:r>
              <a:rPr lang="fr-FR" sz="2000" b="0" i="0" u="sng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https://formations.parisnanterre.fr/fr/formations-2023-2024/les-formations/licence-lmd-03/sciences-de-l-education-licence-JWQCS18H/accompagnement-socio-educatif-et-formation-JXBHVK0D.html</a:t>
            </a:r>
            <a:endParaRPr sz="20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71500" marR="0" lvl="5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71500" marR="0" lvl="5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71500" marR="0" lvl="5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69" name="Google Shape;1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075" y="5081075"/>
            <a:ext cx="11555049" cy="21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76" name="Google Shape;17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5"/>
          <p:cNvSpPr/>
          <p:nvPr/>
        </p:nvSpPr>
        <p:spPr>
          <a:xfrm>
            <a:off x="900105" y="217784"/>
            <a:ext cx="9059250" cy="111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IP web – mémo</a:t>
            </a:r>
            <a:endParaRPr/>
          </a:p>
          <a:p>
            <a:pPr marL="0" marR="0" lvl="0" indent="0" algn="l" rtl="0">
              <a:lnSpc>
                <a:spcPct val="55102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900"/>
              <a:buFont typeface="Arial"/>
              <a:buNone/>
            </a:pPr>
            <a:r>
              <a:rPr lang="fr-FR" sz="4900" b="0" i="0" u="none" strike="noStrike" cap="none">
                <a:solidFill>
                  <a:srgbClr val="D8232A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/>
          </a:p>
        </p:txBody>
      </p:sp>
      <p:sp>
        <p:nvSpPr>
          <p:cNvPr id="178" name="Google Shape;178;p15"/>
          <p:cNvSpPr/>
          <p:nvPr/>
        </p:nvSpPr>
        <p:spPr>
          <a:xfrm>
            <a:off x="783063" y="2972493"/>
            <a:ext cx="1222173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9" name="Google Shape;179;p15"/>
          <p:cNvSpPr txBox="1"/>
          <p:nvPr/>
        </p:nvSpPr>
        <p:spPr>
          <a:xfrm>
            <a:off x="604815" y="3560396"/>
            <a:ext cx="11795100" cy="3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Une fois vos choix faits sur la fiche IP, vous devez les saisir dans Ipweb 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fr-FR" sz="2400" b="0" i="0" u="sng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http://ipweb.parisnanterre.fr/</a:t>
            </a: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1" i="0" u="none" strike="noStrike" cap="none">
              <a:solidFill>
                <a:schemeClr val="accent5"/>
              </a:solidFill>
              <a:highlight>
                <a:srgbClr val="FFFF00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Helvetica Neue Light"/>
              <a:buNone/>
            </a:pPr>
            <a:r>
              <a:rPr lang="fr-FR" sz="2400" b="1" i="0" u="none" strike="noStrike" cap="none">
                <a:solidFill>
                  <a:schemeClr val="accent5"/>
                </a:solidFill>
                <a:highlight>
                  <a:srgbClr val="FFFF00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L’application IPWEB sera ouverte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Helvetica Neue Light"/>
              <a:buNone/>
            </a:pPr>
            <a:r>
              <a:rPr lang="fr-FR" sz="2400" b="1" i="0" u="none" strike="noStrike" cap="none">
                <a:solidFill>
                  <a:schemeClr val="accent5"/>
                </a:solidFill>
                <a:highlight>
                  <a:srgbClr val="FFFF00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le 5 septembre à 9h00 et fermera le 6 septembre à 17h00</a:t>
            </a:r>
            <a:endParaRPr/>
          </a:p>
          <a:p>
            <a:pPr marL="571500" marR="0" lvl="5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6" y="506196"/>
            <a:ext cx="12888000" cy="88923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0" name="Google Shape;190;p17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91" name="Google Shape;19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7"/>
          <p:cNvSpPr/>
          <p:nvPr/>
        </p:nvSpPr>
        <p:spPr>
          <a:xfrm>
            <a:off x="865335" y="776816"/>
            <a:ext cx="10974568" cy="111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CONSULTER SON CONTRAT PEDAGOGIQUE </a:t>
            </a:r>
            <a:endParaRPr/>
          </a:p>
          <a:p>
            <a:pPr marL="0" marR="0" lvl="0" indent="0" algn="l" rtl="0">
              <a:lnSpc>
                <a:spcPct val="55102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900"/>
              <a:buFont typeface="Arial"/>
              <a:buNone/>
            </a:pPr>
            <a:r>
              <a:rPr lang="fr-FR" sz="4900" b="0" i="0" u="none" strike="noStrike" cap="none">
                <a:solidFill>
                  <a:srgbClr val="D8232A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/>
          </a:p>
        </p:txBody>
      </p:sp>
      <p:sp>
        <p:nvSpPr>
          <p:cNvPr id="193" name="Google Shape;193;p17"/>
          <p:cNvSpPr/>
          <p:nvPr/>
        </p:nvSpPr>
        <p:spPr>
          <a:xfrm>
            <a:off x="783063" y="2513684"/>
            <a:ext cx="12221737" cy="6442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200"/>
              <a:buFont typeface="Helvetica Neue Light"/>
              <a:buNone/>
            </a:pPr>
            <a:r>
              <a:rPr lang="fr-FR" sz="32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Suite à votre inscription sur IPWEB, vous recevez un mail automatique « édition individuelle du contrat d'études », qui récapitule 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Helvetica Neue Light"/>
              <a:buChar char="-"/>
            </a:pPr>
            <a:r>
              <a:rPr lang="fr-FR" sz="28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Vos identifiants et coordonnées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Helvetica Neue Light"/>
              <a:buChar char="-"/>
            </a:pPr>
            <a:r>
              <a:rPr lang="fr-FR" sz="28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Les EC dans lesquels vous êtes inscrit·e avec le code, l’intitulé, le nombre d’ECTS, le numéro de groupe, le jour et l’horaire du cours, le nom de votre enseignant·e</a:t>
            </a:r>
            <a:endParaRPr sz="28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Helvetica Neue Light"/>
              <a:buChar char="-"/>
            </a:pPr>
            <a:r>
              <a:rPr lang="fr-FR" sz="28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Les notes validées de l’année dernière si redoublant·e</a:t>
            </a:r>
            <a:endParaRPr sz="28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Helvetica Neue Light"/>
              <a:buChar char="-"/>
            </a:pPr>
            <a:r>
              <a:rPr lang="fr-FR" sz="3200" b="0" i="0" u="none" strike="noStrike" cap="none">
                <a:solidFill>
                  <a:srgbClr val="C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Il ne faut pas conserver ce PDF mais </a:t>
            </a:r>
            <a:r>
              <a:rPr lang="fr-FR" sz="3200" b="1" i="0" u="none" strike="noStrike" cap="none">
                <a:solidFill>
                  <a:srgbClr val="C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toujours consulter son contrat pédagogique sur l’ENT</a:t>
            </a:r>
            <a:r>
              <a:rPr lang="fr-FR" sz="3200" b="0" i="0" u="none" strike="noStrike" cap="none">
                <a:solidFill>
                  <a:srgbClr val="C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fr-FR" sz="3200" b="0" i="0" u="sng" strike="noStrike" cap="none">
                <a:solidFill>
                  <a:srgbClr val="C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afin qu’il soit toujours actualisé</a:t>
            </a:r>
            <a:r>
              <a:rPr lang="fr-FR" sz="3200" b="0" i="0" u="none" strike="noStrike" cap="none">
                <a:solidFill>
                  <a:srgbClr val="C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00" name="Google Shape;20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8"/>
          <p:cNvSpPr/>
          <p:nvPr/>
        </p:nvSpPr>
        <p:spPr>
          <a:xfrm>
            <a:off x="865335" y="776816"/>
            <a:ext cx="9059250" cy="111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Informations diverses </a:t>
            </a:r>
            <a:endParaRPr/>
          </a:p>
          <a:p>
            <a:pPr marL="0" marR="0" lvl="0" indent="0" algn="l" rtl="0">
              <a:lnSpc>
                <a:spcPct val="55102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900"/>
              <a:buFont typeface="Arial"/>
              <a:buNone/>
            </a:pPr>
            <a:r>
              <a:rPr lang="fr-FR" sz="4900" b="0" i="0" u="none" strike="noStrike" cap="none">
                <a:solidFill>
                  <a:srgbClr val="D8232A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/>
          </a:p>
        </p:txBody>
      </p:sp>
      <p:sp>
        <p:nvSpPr>
          <p:cNvPr id="202" name="Google Shape;202;p18"/>
          <p:cNvSpPr/>
          <p:nvPr/>
        </p:nvSpPr>
        <p:spPr>
          <a:xfrm>
            <a:off x="783063" y="2972493"/>
            <a:ext cx="1222173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3" name="Google Shape;203;p18"/>
          <p:cNvSpPr txBox="1"/>
          <p:nvPr/>
        </p:nvSpPr>
        <p:spPr>
          <a:xfrm>
            <a:off x="865335" y="3318396"/>
            <a:ext cx="10873009" cy="231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1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1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1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09" name="Google Shape;20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9"/>
          <p:cNvSpPr/>
          <p:nvPr/>
        </p:nvSpPr>
        <p:spPr>
          <a:xfrm>
            <a:off x="675262" y="124119"/>
            <a:ext cx="9059250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Semaine de pré-rentrée </a:t>
            </a:r>
            <a:endParaRPr/>
          </a:p>
          <a:p>
            <a:pPr marL="0" marR="0" lvl="0" indent="0" algn="l" rtl="0">
              <a:lnSpc>
                <a:spcPct val="675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Arial"/>
              <a:buNone/>
            </a:pPr>
            <a:r>
              <a:rPr lang="fr-FR" sz="4000" b="0" i="0" u="none" strike="noStrike" cap="none">
                <a:solidFill>
                  <a:srgbClr val="D8232A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/>
          </a:p>
        </p:txBody>
      </p:sp>
      <p:sp>
        <p:nvSpPr>
          <p:cNvPr id="211" name="Google Shape;211;p19"/>
          <p:cNvSpPr/>
          <p:nvPr/>
        </p:nvSpPr>
        <p:spPr>
          <a:xfrm>
            <a:off x="783063" y="2972493"/>
            <a:ext cx="1222173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2" name="Google Shape;212;p19"/>
          <p:cNvSpPr txBox="1"/>
          <p:nvPr/>
        </p:nvSpPr>
        <p:spPr>
          <a:xfrm>
            <a:off x="675262" y="2313234"/>
            <a:ext cx="12184800" cy="7181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rPr lang="fr-FR" sz="3200" b="1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Du 6  au 8 septembre 2023 -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rPr lang="fr-FR" sz="2400" b="1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Réunion générale d'accueil - Mercredi 6 septembre 2023</a:t>
            </a:r>
            <a:r>
              <a:rPr lang="fr-FR" sz="24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/>
            </a:r>
            <a:br>
              <a:rPr lang="fr-FR" sz="24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fr-FR" sz="24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 14h à 16h, au bâtiment Grappin, en amphi B1</a:t>
            </a:r>
            <a:endParaRPr sz="24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 Light"/>
              <a:buChar char="●"/>
            </a:pPr>
            <a:r>
              <a:rPr lang="fr-FR" sz="24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Accueil par le Président de l’université, M. Philippe Gervais-</a:t>
            </a:r>
            <a:r>
              <a:rPr lang="fr-FR" sz="2400" dirty="0" err="1">
                <a:latin typeface="Helvetica Neue Light"/>
                <a:ea typeface="Helvetica Neue Light"/>
                <a:cs typeface="Helvetica Neue Light"/>
                <a:sym typeface="Helvetica Neue Light"/>
              </a:rPr>
              <a:t>Lambony</a:t>
            </a:r>
            <a:r>
              <a:rPr lang="fr-FR" sz="24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, suivi par une présentation des services et des dispositifs et outils qui vous sont proposés pour vous accompagner tout au long de votre parcours universitaire et favoriser votre réussite.</a:t>
            </a:r>
            <a:endParaRPr sz="24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81000">
              <a:buSzPts val="2400"/>
              <a:buFont typeface="Helvetica Neue Light"/>
              <a:buChar char="●"/>
            </a:pPr>
            <a:r>
              <a:rPr lang="fr-FR" sz="2400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Programme </a:t>
            </a:r>
            <a:r>
              <a:rPr lang="fr-FR" sz="24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complet ici : </a:t>
            </a:r>
            <a:r>
              <a:rPr lang="fr-FR" sz="2400" dirty="0"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https://</a:t>
            </a:r>
            <a:r>
              <a:rPr lang="fr-FR" sz="2400" dirty="0" smtClean="0"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scuioip.parisnanterre.fr/medias/fichier/programme-conference-d-accueil-institutionnel-2023-2024_1689776596147-pdf?INLINE=FALSE</a:t>
            </a:r>
            <a:endParaRPr lang="fr-FR" sz="2400" dirty="0" smtClean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rPr lang="fr-FR" sz="2400" b="1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Échanges avec nos étudiantes et étudiants ambassadeurs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rPr lang="fr-FR" sz="2400" b="1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Les jeudi 7 et vendredi 8 septembre :</a:t>
            </a:r>
            <a:endParaRPr sz="24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 Light"/>
              <a:buChar char="●"/>
            </a:pPr>
            <a:r>
              <a:rPr lang="fr-FR" sz="24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Des </a:t>
            </a:r>
            <a:r>
              <a:rPr lang="fr-FR" sz="2400" b="0" i="0" u="none" strike="noStrike" cap="none" dirty="0" smtClea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étudiants </a:t>
            </a:r>
            <a:r>
              <a:rPr lang="fr-FR" sz="24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ambassadeurs vous accueilleront </a:t>
            </a:r>
            <a:r>
              <a:rPr lang="fr-FR" sz="24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pour vous informer</a:t>
            </a:r>
            <a:r>
              <a:rPr lang="fr-FR" sz="24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sz="24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 Light"/>
              <a:buChar char="●"/>
            </a:pPr>
            <a:r>
              <a:rPr lang="fr-FR" sz="24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Des visites de campus sont organisées pour vous.</a:t>
            </a:r>
            <a:endParaRPr sz="24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Char char="●"/>
            </a:pPr>
            <a:r>
              <a:rPr lang="fr-FR" sz="2400" b="0" i="0" u="none" strike="noStrike" cap="none" dirty="0" smtClea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 </a:t>
            </a:r>
            <a:r>
              <a:rPr lang="fr-FR" sz="24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jeu d’enquête « Carnets de Campus » vous sera proposé pour vous aider à créer des liens avec d'autres </a:t>
            </a:r>
            <a:r>
              <a:rPr lang="fr-FR" sz="2400" b="0" i="0" u="none" strike="noStrike" cap="none" dirty="0" smtClea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étudiants</a:t>
            </a:r>
            <a:r>
              <a:rPr lang="fr-FR" sz="24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et découvrir le campus, sur trois demi-journées, du jeudi 9h au vendredi 13h.</a:t>
            </a:r>
            <a:endParaRPr sz="24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Char char="●"/>
            </a:pPr>
            <a:r>
              <a:rPr lang="fr-FR" sz="24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Visites de la Bibliothèque Universitaire </a:t>
            </a:r>
            <a:r>
              <a:rPr lang="fr-FR" sz="24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(BU) tou</a:t>
            </a:r>
            <a:r>
              <a:rPr lang="fr-FR" sz="24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 le mois de septembre</a:t>
            </a:r>
            <a:r>
              <a:rPr lang="fr-FR" sz="24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sz="32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0" name="Google Shape;6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"/>
          <p:cNvSpPr/>
          <p:nvPr/>
        </p:nvSpPr>
        <p:spPr>
          <a:xfrm>
            <a:off x="865335" y="776816"/>
            <a:ext cx="7686994" cy="112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Déroulement de la demi- journée </a:t>
            </a:r>
            <a:endParaRPr sz="3600" b="1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55102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900"/>
              <a:buFont typeface="Helvetica Neue Light"/>
              <a:buNone/>
            </a:pPr>
            <a:r>
              <a:rPr lang="fr-FR" sz="49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_</a:t>
            </a:r>
            <a:endParaRPr/>
          </a:p>
        </p:txBody>
      </p:sp>
      <p:sp>
        <p:nvSpPr>
          <p:cNvPr id="62" name="Google Shape;62;p2"/>
          <p:cNvSpPr txBox="1"/>
          <p:nvPr/>
        </p:nvSpPr>
        <p:spPr>
          <a:xfrm>
            <a:off x="865335" y="3187542"/>
            <a:ext cx="11291895" cy="471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r>
              <a:rPr lang="fr-FR" sz="3600" b="1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Matinée 9h00-13h00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Accueil 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Informations générales sur l’inscription pédagogique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Informations générales sur l’organisation de la L1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400" b="0" i="0" u="sng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Saisie des fiches IP </a:t>
            </a: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= choix des options/groupes </a:t>
            </a:r>
            <a:endParaRPr/>
          </a:p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 Election des délégué.e.s (2 par année)</a:t>
            </a:r>
            <a:endParaRPr/>
          </a:p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 Informations diverses : Calendrier universitaire, Mission précarité et santé, …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 Présentation de l’ENT et des outils collaboratifs (suite Gmail, PackOffice) à             disposition sur l’ENT &gt; </a:t>
            </a:r>
            <a:r>
              <a:rPr lang="fr-FR" sz="2400" b="0" i="0" u="sng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Créer son adresse mail parisnanterre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Vos interlocuteurs et interlocutrices privilégié.e.s</a:t>
            </a:r>
            <a:endParaRPr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Présentation du dispositif d’auto-formation  </a:t>
            </a:r>
            <a:endParaRPr/>
          </a:p>
          <a:p>
            <a:pPr marL="5715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8" name="Google Shape;218;p20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19" name="Google Shape;21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0"/>
          <p:cNvSpPr/>
          <p:nvPr/>
        </p:nvSpPr>
        <p:spPr>
          <a:xfrm>
            <a:off x="865335" y="776816"/>
            <a:ext cx="9059250" cy="111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Calendrier universitaire 2023 - 2024</a:t>
            </a:r>
            <a:endParaRPr/>
          </a:p>
          <a:p>
            <a:pPr marL="0" marR="0" lvl="0" indent="0" algn="l" rtl="0">
              <a:lnSpc>
                <a:spcPct val="55102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900"/>
              <a:buFont typeface="Arial"/>
              <a:buNone/>
            </a:pPr>
            <a:r>
              <a:rPr lang="fr-FR" sz="4900" b="0" i="0" u="none" strike="noStrike" cap="none">
                <a:solidFill>
                  <a:srgbClr val="D8232A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/>
          </a:p>
        </p:txBody>
      </p:sp>
      <p:sp>
        <p:nvSpPr>
          <p:cNvPr id="221" name="Google Shape;221;p20"/>
          <p:cNvSpPr txBox="1"/>
          <p:nvPr/>
        </p:nvSpPr>
        <p:spPr>
          <a:xfrm>
            <a:off x="-4626864" y="5977051"/>
            <a:ext cx="142280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r>
              <a:rPr lang="fr-FR"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 </a:t>
            </a: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2" name="Google Shape;222;p20"/>
          <p:cNvSpPr txBox="1"/>
          <p:nvPr/>
        </p:nvSpPr>
        <p:spPr>
          <a:xfrm>
            <a:off x="-4626864" y="5977051"/>
            <a:ext cx="142280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r>
              <a:rPr lang="fr-FR"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 </a:t>
            </a: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23" name="Google Shape;2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224" y="2047275"/>
            <a:ext cx="12229001" cy="754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/>
          <p:nvPr/>
        </p:nvSpPr>
        <p:spPr>
          <a:xfrm>
            <a:off x="1625" y="0"/>
            <a:ext cx="13001549" cy="9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 Light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29" name="Google Shape;2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0" y="436450"/>
            <a:ext cx="12789401" cy="7846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35" name="Google Shape;23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2"/>
          <p:cNvSpPr/>
          <p:nvPr/>
        </p:nvSpPr>
        <p:spPr>
          <a:xfrm>
            <a:off x="675262" y="124119"/>
            <a:ext cx="9059250" cy="108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Mission précarité / santé de l’UPN</a:t>
            </a:r>
            <a:endParaRPr/>
          </a:p>
          <a:p>
            <a:pPr marL="0" marR="0" lvl="0" indent="0" algn="l" rtl="0">
              <a:lnSpc>
                <a:spcPct val="675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Arial"/>
              <a:buNone/>
            </a:pPr>
            <a:r>
              <a:rPr lang="fr-FR" sz="4000" b="0" i="0" u="none" strike="noStrike" cap="none">
                <a:solidFill>
                  <a:srgbClr val="D8232A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/>
          </a:p>
        </p:txBody>
      </p:sp>
      <p:sp>
        <p:nvSpPr>
          <p:cNvPr id="237" name="Google Shape;237;p22"/>
          <p:cNvSpPr/>
          <p:nvPr/>
        </p:nvSpPr>
        <p:spPr>
          <a:xfrm>
            <a:off x="783063" y="2972493"/>
            <a:ext cx="1222173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8" name="Google Shape;238;p22"/>
          <p:cNvSpPr txBox="1"/>
          <p:nvPr/>
        </p:nvSpPr>
        <p:spPr>
          <a:xfrm>
            <a:off x="90388" y="3066848"/>
            <a:ext cx="12824023" cy="12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r>
              <a:rPr lang="fr-FR" sz="3600" b="0" i="0" u="sng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https://www.parisnanterre.fr/organisation/les-missions/mission</a:t>
            </a: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3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4" name="Google Shape;244;p23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45" name="Google Shape;24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3"/>
          <p:cNvSpPr/>
          <p:nvPr/>
        </p:nvSpPr>
        <p:spPr>
          <a:xfrm>
            <a:off x="865335" y="776816"/>
            <a:ext cx="9059250" cy="111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Election des délégué.e.s </a:t>
            </a:r>
            <a:endParaRPr/>
          </a:p>
          <a:p>
            <a:pPr marL="0" marR="0" lvl="0" indent="0" algn="l" rtl="0">
              <a:lnSpc>
                <a:spcPct val="55102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900"/>
              <a:buFont typeface="Arial"/>
              <a:buNone/>
            </a:pPr>
            <a:r>
              <a:rPr lang="fr-FR" sz="4900" b="0" i="0" u="none" strike="noStrike" cap="none">
                <a:solidFill>
                  <a:srgbClr val="D8232A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/>
          </a:p>
        </p:txBody>
      </p:sp>
      <p:sp>
        <p:nvSpPr>
          <p:cNvPr id="247" name="Google Shape;247;p23"/>
          <p:cNvSpPr/>
          <p:nvPr/>
        </p:nvSpPr>
        <p:spPr>
          <a:xfrm>
            <a:off x="783063" y="2972493"/>
            <a:ext cx="1222173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3" name="Google Shape;253;p24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54" name="Google Shape;25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4"/>
          <p:cNvSpPr/>
          <p:nvPr/>
        </p:nvSpPr>
        <p:spPr>
          <a:xfrm>
            <a:off x="865334" y="776816"/>
            <a:ext cx="10184957" cy="111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Présentation du dispositif d’auto-formation</a:t>
            </a:r>
            <a:endParaRPr/>
          </a:p>
          <a:p>
            <a:pPr marL="0" marR="0" lvl="0" indent="0" algn="l" rtl="0">
              <a:lnSpc>
                <a:spcPct val="55102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900"/>
              <a:buFont typeface="Arial"/>
              <a:buNone/>
            </a:pPr>
            <a:r>
              <a:rPr lang="fr-FR" sz="4900" b="0" i="0" u="none" strike="noStrike" cap="none">
                <a:solidFill>
                  <a:srgbClr val="D8232A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/>
          </a:p>
        </p:txBody>
      </p:sp>
      <p:sp>
        <p:nvSpPr>
          <p:cNvPr id="256" name="Google Shape;256;p24"/>
          <p:cNvSpPr/>
          <p:nvPr/>
        </p:nvSpPr>
        <p:spPr>
          <a:xfrm>
            <a:off x="783063" y="4045292"/>
            <a:ext cx="12221737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4"/>
          <p:cNvSpPr txBox="1"/>
          <p:nvPr/>
        </p:nvSpPr>
        <p:spPr>
          <a:xfrm>
            <a:off x="732038" y="2677202"/>
            <a:ext cx="12014698" cy="398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r>
              <a:rPr lang="fr-FR" sz="3600" b="1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12h au premier semestre et 12h au second semestre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1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r>
              <a:rPr lang="fr-FR" sz="3600" b="1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Enseignants référents : 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fr-FR" sz="3600" b="1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Olivier BRITO : </a:t>
            </a:r>
            <a:r>
              <a:rPr lang="fr-FR" sz="3600" b="1" i="0" u="sng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obrito@parisnanterre.fr</a:t>
            </a:r>
            <a:r>
              <a:rPr lang="fr-FR" sz="3600" b="1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fr-FR" sz="3600" b="1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Konstantinos MARKAKIS : </a:t>
            </a:r>
            <a:r>
              <a:rPr lang="fr-FR" sz="3600" b="1" i="0" u="sng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k.markakis@parisnanterre.fr</a:t>
            </a:r>
            <a:r>
              <a:rPr lang="fr-FR" sz="3600" b="1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3600" b="1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1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1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3" name="Google Shape;263;p25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64" name="Google Shape;26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5"/>
          <p:cNvSpPr/>
          <p:nvPr/>
        </p:nvSpPr>
        <p:spPr>
          <a:xfrm>
            <a:off x="865334" y="776816"/>
            <a:ext cx="9884441" cy="111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Importance de l’activation du compte mail </a:t>
            </a:r>
            <a:endParaRPr sz="3600" b="1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55102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900"/>
              <a:buFont typeface="Helvetica Neue Light"/>
              <a:buNone/>
            </a:pPr>
            <a:r>
              <a:rPr lang="fr-FR" sz="49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_</a:t>
            </a:r>
            <a:endParaRPr/>
          </a:p>
        </p:txBody>
      </p:sp>
      <p:sp>
        <p:nvSpPr>
          <p:cNvPr id="266" name="Google Shape;266;p25"/>
          <p:cNvSpPr txBox="1"/>
          <p:nvPr/>
        </p:nvSpPr>
        <p:spPr>
          <a:xfrm>
            <a:off x="576205" y="1980177"/>
            <a:ext cx="11336607" cy="1363963"/>
          </a:xfrm>
          <a:prstGeom prst="rect">
            <a:avLst/>
          </a:prstGeom>
          <a:solidFill>
            <a:srgbClr val="FA684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Permet d’accéder à l’ensemble des services numériques de l’université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Helvetica Neue Light"/>
              <a:buNone/>
            </a:pPr>
            <a:endParaRPr sz="200" b="1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7" name="Google Shape;267;p25"/>
          <p:cNvSpPr txBox="1"/>
          <p:nvPr/>
        </p:nvSpPr>
        <p:spPr>
          <a:xfrm>
            <a:off x="837736" y="4863564"/>
            <a:ext cx="3810410" cy="2062103"/>
          </a:xfrm>
          <a:prstGeom prst="rect">
            <a:avLst/>
          </a:prstGeom>
          <a:solidFill>
            <a:srgbClr val="F7C29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r>
              <a:rPr lang="fr-FR" sz="3600" b="1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Espace Numérique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r>
              <a:rPr lang="fr-FR" sz="3600" b="1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 Travail (ENT)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None/>
            </a:pPr>
            <a:r>
              <a:rPr lang="fr-FR" sz="2000" b="0" i="0" u="sng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https://portail.parisnanterre.fr</a:t>
            </a:r>
            <a:endParaRPr sz="3600" b="1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8" name="Google Shape;268;p25"/>
          <p:cNvSpPr txBox="1"/>
          <p:nvPr/>
        </p:nvSpPr>
        <p:spPr>
          <a:xfrm>
            <a:off x="689000" y="7497058"/>
            <a:ext cx="4323257" cy="923330"/>
          </a:xfrm>
          <a:prstGeom prst="rect">
            <a:avLst/>
          </a:prstGeom>
          <a:solidFill>
            <a:srgbClr val="F7C29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r>
              <a:rPr lang="fr-FR"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Courriels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1800"/>
              <a:buFont typeface="Helvetica Neue Light"/>
              <a:buNone/>
            </a:pPr>
            <a:r>
              <a:rPr lang="fr-FR" sz="1800" b="0" i="0" u="sng" strike="noStrike" cap="none">
                <a:solidFill>
                  <a:srgbClr val="024B9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Via l’ENT</a:t>
            </a: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9" name="Google Shape;269;p25"/>
          <p:cNvSpPr txBox="1"/>
          <p:nvPr/>
        </p:nvSpPr>
        <p:spPr>
          <a:xfrm>
            <a:off x="6823239" y="4957634"/>
            <a:ext cx="3805267" cy="892552"/>
          </a:xfrm>
          <a:prstGeom prst="rect">
            <a:avLst/>
          </a:prstGeom>
          <a:solidFill>
            <a:srgbClr val="F7C29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r>
              <a:rPr lang="fr-FR"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Coursenligne</a:t>
            </a: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</a:pPr>
            <a:r>
              <a:rPr lang="fr-FR" sz="1600" b="0" i="0" u="sng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https://coursenligne.parisnanterre.fr/</a:t>
            </a: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0" name="Google Shape;270;p25"/>
          <p:cNvSpPr txBox="1"/>
          <p:nvPr/>
        </p:nvSpPr>
        <p:spPr>
          <a:xfrm>
            <a:off x="5419455" y="7877214"/>
            <a:ext cx="2165852" cy="954107"/>
          </a:xfrm>
          <a:prstGeom prst="rect">
            <a:avLst/>
          </a:prstGeom>
          <a:solidFill>
            <a:srgbClr val="F7C29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r>
              <a:rPr lang="fr-FR"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Résultats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000"/>
              <a:buFont typeface="Helvetica Neue Light"/>
              <a:buNone/>
            </a:pPr>
            <a:r>
              <a:rPr lang="fr-FR" sz="2000" b="0" i="0" u="sng" strike="noStrike" cap="none">
                <a:solidFill>
                  <a:srgbClr val="024B9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Via l’ENT</a:t>
            </a:r>
            <a:endParaRPr/>
          </a:p>
        </p:txBody>
      </p:sp>
      <p:sp>
        <p:nvSpPr>
          <p:cNvPr id="271" name="Google Shape;271;p25"/>
          <p:cNvSpPr txBox="1"/>
          <p:nvPr/>
        </p:nvSpPr>
        <p:spPr>
          <a:xfrm>
            <a:off x="6724590" y="6225445"/>
            <a:ext cx="3875212" cy="892552"/>
          </a:xfrm>
          <a:prstGeom prst="rect">
            <a:avLst/>
          </a:prstGeom>
          <a:solidFill>
            <a:srgbClr val="F7C29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r>
              <a:rPr lang="fr-FR"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Portail BU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</a:pPr>
            <a:r>
              <a:rPr lang="fr-FR" sz="1600" b="0" i="0" u="sng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http://bu.parisnanterre.fr/</a:t>
            </a:r>
            <a:r>
              <a:rPr lang="fr-FR"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/>
          </a:p>
        </p:txBody>
      </p:sp>
      <p:sp>
        <p:nvSpPr>
          <p:cNvPr id="272" name="Google Shape;272;p25"/>
          <p:cNvSpPr txBox="1"/>
          <p:nvPr/>
        </p:nvSpPr>
        <p:spPr>
          <a:xfrm>
            <a:off x="3407786" y="3508680"/>
            <a:ext cx="5673443" cy="1138773"/>
          </a:xfrm>
          <a:prstGeom prst="rect">
            <a:avLst/>
          </a:prstGeom>
          <a:solidFill>
            <a:srgbClr val="F1E4A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r>
              <a:rPr lang="fr-FR"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▶︎ CONSULTER 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</a:pPr>
            <a:r>
              <a:rPr lang="fr-FR" sz="1600" b="0" i="0" u="sng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https://dri.parisnanterre.fr/category/services/profils/etudiants </a:t>
            </a:r>
            <a:r>
              <a:rPr lang="fr-FR"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 </a:t>
            </a:r>
            <a:endParaRPr/>
          </a:p>
        </p:txBody>
      </p:sp>
      <p:sp>
        <p:nvSpPr>
          <p:cNvPr id="273" name="Google Shape;273;p25"/>
          <p:cNvSpPr txBox="1"/>
          <p:nvPr/>
        </p:nvSpPr>
        <p:spPr>
          <a:xfrm>
            <a:off x="8662196" y="7404990"/>
            <a:ext cx="3483727" cy="1508105"/>
          </a:xfrm>
          <a:prstGeom prst="rect">
            <a:avLst/>
          </a:prstGeom>
          <a:solidFill>
            <a:srgbClr val="F7C29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r>
              <a:rPr lang="fr-FR"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Outils collaboratifs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000"/>
              <a:buFont typeface="Helvetica Neue Light"/>
              <a:buNone/>
            </a:pPr>
            <a:r>
              <a:rPr lang="fr-FR" sz="2000" b="0" i="0" u="sng" strike="noStrike" cap="none">
                <a:solidFill>
                  <a:srgbClr val="024B9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Via l’ENT</a:t>
            </a:r>
            <a:endParaRPr/>
          </a:p>
        </p:txBody>
      </p:sp>
      <p:cxnSp>
        <p:nvCxnSpPr>
          <p:cNvPr id="274" name="Google Shape;274;p25"/>
          <p:cNvCxnSpPr>
            <a:endCxn id="269" idx="1"/>
          </p:cNvCxnSpPr>
          <p:nvPr/>
        </p:nvCxnSpPr>
        <p:spPr>
          <a:xfrm rot="10800000" flipH="1">
            <a:off x="4648239" y="5403910"/>
            <a:ext cx="2175000" cy="2313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275" name="Google Shape;275;p25"/>
          <p:cNvCxnSpPr>
            <a:endCxn id="271" idx="1"/>
          </p:cNvCxnSpPr>
          <p:nvPr/>
        </p:nvCxnSpPr>
        <p:spPr>
          <a:xfrm>
            <a:off x="4648290" y="6391821"/>
            <a:ext cx="2076300" cy="2799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276" name="Google Shape;276;p25"/>
          <p:cNvCxnSpPr/>
          <p:nvPr/>
        </p:nvCxnSpPr>
        <p:spPr>
          <a:xfrm flipH="1">
            <a:off x="3407787" y="6932766"/>
            <a:ext cx="360172" cy="6034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277" name="Google Shape;277;p25"/>
          <p:cNvCxnSpPr/>
          <p:nvPr/>
        </p:nvCxnSpPr>
        <p:spPr>
          <a:xfrm>
            <a:off x="4648146" y="6810703"/>
            <a:ext cx="4014050" cy="964422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278" name="Google Shape;278;p25"/>
          <p:cNvCxnSpPr/>
          <p:nvPr/>
        </p:nvCxnSpPr>
        <p:spPr>
          <a:xfrm>
            <a:off x="4361820" y="6932766"/>
            <a:ext cx="1882687" cy="944448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4" name="Google Shape;284;p26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85" name="Google Shape;28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6"/>
          <p:cNvSpPr/>
          <p:nvPr/>
        </p:nvSpPr>
        <p:spPr>
          <a:xfrm>
            <a:off x="865335" y="776816"/>
            <a:ext cx="9059250" cy="111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Créer son compte </a:t>
            </a:r>
            <a:endParaRPr/>
          </a:p>
          <a:p>
            <a:pPr marL="0" marR="0" lvl="0" indent="0" algn="l" rtl="0">
              <a:lnSpc>
                <a:spcPct val="55102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900"/>
              <a:buFont typeface="Arial"/>
              <a:buNone/>
            </a:pPr>
            <a:r>
              <a:rPr lang="fr-FR" sz="4900" b="0" i="0" u="none" strike="noStrike" cap="none">
                <a:solidFill>
                  <a:srgbClr val="D8232A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/>
          </a:p>
        </p:txBody>
      </p:sp>
      <p:sp>
        <p:nvSpPr>
          <p:cNvPr id="287" name="Google Shape;287;p26"/>
          <p:cNvSpPr/>
          <p:nvPr/>
        </p:nvSpPr>
        <p:spPr>
          <a:xfrm>
            <a:off x="783063" y="2972493"/>
            <a:ext cx="1222173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8" name="Google Shape;288;p26"/>
          <p:cNvSpPr txBox="1"/>
          <p:nvPr/>
        </p:nvSpPr>
        <p:spPr>
          <a:xfrm>
            <a:off x="783063" y="1894879"/>
            <a:ext cx="10424329" cy="508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rPr lang="fr-FR"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Pour créer son compte 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rPr lang="fr-FR" sz="3200" b="0" i="0" u="sng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https://identite.parisnanterre.fr/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rPr lang="fr-FR"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/!\   IL FAUT CONSULTER SON MAIL PARISNANTERRE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rPr lang="fr-FR" sz="3200" b="1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TOUS LES JOURS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rPr lang="fr-FR"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/!\   L’ÉQUIPE NE RÉPONDRA QU’AUX MAILS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rPr lang="fr-FR"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ADRESSÉS DEPUIS LA BOITE PARISNANTERRE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endParaRPr sz="3200" b="0" i="0" u="sng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  <a:hlinkClick r:id="rId4">
                <a:extLst>
                  <a:ext uri="{A12FA001-AC4F-418D-AE19-62706E023703}">
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94" name="Google Shape;294;p27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95" name="Google Shape;29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7"/>
          <p:cNvSpPr/>
          <p:nvPr/>
        </p:nvSpPr>
        <p:spPr>
          <a:xfrm>
            <a:off x="865335" y="776816"/>
            <a:ext cx="9059250" cy="111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Accès ENT</a:t>
            </a:r>
            <a:endParaRPr/>
          </a:p>
          <a:p>
            <a:pPr marL="0" marR="0" lvl="0" indent="0" algn="l" rtl="0">
              <a:lnSpc>
                <a:spcPct val="55102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900"/>
              <a:buFont typeface="Arial"/>
              <a:buNone/>
            </a:pPr>
            <a:r>
              <a:rPr lang="fr-FR" sz="4900" b="0" i="0" u="none" strike="noStrike" cap="none">
                <a:solidFill>
                  <a:srgbClr val="D8232A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/>
          </a:p>
        </p:txBody>
      </p:sp>
      <p:sp>
        <p:nvSpPr>
          <p:cNvPr id="297" name="Google Shape;297;p27"/>
          <p:cNvSpPr/>
          <p:nvPr/>
        </p:nvSpPr>
        <p:spPr>
          <a:xfrm>
            <a:off x="865335" y="1832426"/>
            <a:ext cx="12221737" cy="96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Helvetica Neue Light"/>
              <a:buNone/>
            </a:pPr>
            <a:r>
              <a:rPr lang="fr-FR" sz="2800" b="0" i="0" u="sng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https://portail.parisnanterre.fr</a:t>
            </a:r>
            <a:endParaRPr sz="28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Helvetica Neue Light"/>
              <a:buNone/>
            </a:pPr>
            <a:r>
              <a:rPr lang="fr-FR" sz="28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/>
          </a:p>
        </p:txBody>
      </p:sp>
      <p:pic>
        <p:nvPicPr>
          <p:cNvPr id="298" name="Google Shape;298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516" y="2677202"/>
            <a:ext cx="116713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8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4" name="Google Shape;304;p28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05" name="Google Shape;30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8"/>
          <p:cNvSpPr/>
          <p:nvPr/>
        </p:nvSpPr>
        <p:spPr>
          <a:xfrm>
            <a:off x="865335" y="776816"/>
            <a:ext cx="9059250" cy="111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ENT &gt; PERSONNEL &gt; MESSAGERIE </a:t>
            </a:r>
            <a:endParaRPr/>
          </a:p>
          <a:p>
            <a:pPr marL="0" marR="0" lvl="0" indent="0" algn="l" rtl="0">
              <a:lnSpc>
                <a:spcPct val="55102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900"/>
              <a:buFont typeface="Arial"/>
              <a:buNone/>
            </a:pPr>
            <a:r>
              <a:rPr lang="fr-FR" sz="4900" b="0" i="0" u="none" strike="noStrike" cap="none">
                <a:solidFill>
                  <a:srgbClr val="D8232A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/>
          </a:p>
        </p:txBody>
      </p:sp>
      <p:sp>
        <p:nvSpPr>
          <p:cNvPr id="307" name="Google Shape;307;p28"/>
          <p:cNvSpPr/>
          <p:nvPr/>
        </p:nvSpPr>
        <p:spPr>
          <a:xfrm>
            <a:off x="783063" y="2972493"/>
            <a:ext cx="1222173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8" name="Google Shape;308;p28"/>
          <p:cNvSpPr txBox="1"/>
          <p:nvPr/>
        </p:nvSpPr>
        <p:spPr>
          <a:xfrm>
            <a:off x="900105" y="1930097"/>
            <a:ext cx="11135951" cy="576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rPr lang="fr-FR"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fr-FR" sz="2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Pour accéder à votre boite mail…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</a:pPr>
            <a:endParaRPr sz="28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</a:pPr>
            <a:r>
              <a:rPr lang="fr-FR" sz="2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 FAIRE : aller sur l’ENT, dans l’onglet « Outils », et vous enregistrer sur Google Suite avec vos login et mot de passe de messagerie (login = N°étudiant@parisnanterre.fr ; mot de passe = mot de passe créé lors de la création de votre adresse mail).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</a:pPr>
            <a:endParaRPr sz="28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</a:pPr>
            <a:r>
              <a:rPr lang="fr-FR" sz="2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DANS UN SECOND TEMPS, aller sur l’ENT, dans l’onglet « Personnel », puis messagerie : vous devez normalement accéder à votre mail parisnanterre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</a:pPr>
            <a:endParaRPr sz="28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</a:pPr>
            <a:r>
              <a:rPr lang="fr-FR" sz="2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ATTENTION : si vous avez une adresse gmail personnelle, pensez à changer de compte pour accéder au compte parisnanterre…</a:t>
            </a:r>
            <a:endParaRPr sz="28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4" name="Google Shape;314;p29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15" name="Google Shape;31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9"/>
          <p:cNvSpPr/>
          <p:nvPr/>
        </p:nvSpPr>
        <p:spPr>
          <a:xfrm>
            <a:off x="865335" y="776816"/>
            <a:ext cx="9059250" cy="111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PERSONNEL &gt; SCOLARITE </a:t>
            </a:r>
            <a:endParaRPr/>
          </a:p>
          <a:p>
            <a:pPr marL="0" marR="0" lvl="0" indent="0" algn="l" rtl="0">
              <a:lnSpc>
                <a:spcPct val="55102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900"/>
              <a:buFont typeface="Arial"/>
              <a:buNone/>
            </a:pPr>
            <a:r>
              <a:rPr lang="fr-FR" sz="4900" b="0" i="0" u="none" strike="noStrike" cap="none">
                <a:solidFill>
                  <a:srgbClr val="D8232A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/>
          </a:p>
        </p:txBody>
      </p:sp>
      <p:sp>
        <p:nvSpPr>
          <p:cNvPr id="317" name="Google Shape;317;p29"/>
          <p:cNvSpPr/>
          <p:nvPr/>
        </p:nvSpPr>
        <p:spPr>
          <a:xfrm>
            <a:off x="783063" y="2972493"/>
            <a:ext cx="1222173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8" name="Google Shape;318;p29"/>
          <p:cNvSpPr txBox="1"/>
          <p:nvPr/>
        </p:nvSpPr>
        <p:spPr>
          <a:xfrm>
            <a:off x="763076" y="2840588"/>
            <a:ext cx="9795599" cy="410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fr-FR"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Etat civil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fr-FR"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Adresse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fr-FR"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Inscription dans le supérieur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fr-FR"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Notes et résultats </a:t>
            </a:r>
            <a:r>
              <a:rPr lang="fr-FR" sz="3200" b="1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(= notes saisies par le secrétariat = moyennes obtenues dans les différents enseignements)</a:t>
            </a:r>
            <a:endParaRPr/>
          </a:p>
          <a:p>
            <a:pPr marL="457200" marR="0" lvl="4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9" name="Google Shape;6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"/>
          <p:cNvSpPr/>
          <p:nvPr/>
        </p:nvSpPr>
        <p:spPr>
          <a:xfrm>
            <a:off x="512954" y="373357"/>
            <a:ext cx="12221737" cy="13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Informations générales sur l’inscription pédagogique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512955" y="1829004"/>
            <a:ext cx="12221737" cy="884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VOUS DEVEZ DEJÀ AVOIR 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 Light"/>
              <a:buAutoNum type="arabicPeriod"/>
            </a:pPr>
            <a:r>
              <a:rPr lang="fr-FR" sz="2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Réalisé votre </a:t>
            </a:r>
            <a:r>
              <a:rPr lang="fr-FR" sz="24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inscription administrative (IA)</a:t>
            </a:r>
            <a:endParaRPr/>
          </a:p>
          <a:p>
            <a:pPr marL="51435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 Light"/>
              <a:buAutoNum type="arabicPeriod"/>
            </a:pPr>
            <a:r>
              <a:rPr lang="fr-FR" sz="2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Activé votre compte et créé votre </a:t>
            </a:r>
            <a:r>
              <a:rPr lang="fr-FR" sz="24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adresse e-mail </a:t>
            </a:r>
            <a:r>
              <a:rPr lang="fr-FR" sz="2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</a:t>
            </a:r>
            <a:r>
              <a:rPr lang="fr-FR" sz="2400" b="0" i="0" u="sng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https://identite.parisnanterre.fr/</a:t>
            </a:r>
            <a:endParaRPr sz="24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1435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 Light"/>
              <a:buAutoNum type="arabicPeriod"/>
            </a:pPr>
            <a:r>
              <a:rPr lang="fr-FR" sz="2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Récupéré votre carte d’étudiant.e (ou l’étiquette autocollante si déjà à Nanterre, sous réserve d’avoir télé versé tous les documents demandés lors de votre IA)</a:t>
            </a:r>
            <a:endParaRPr/>
          </a:p>
          <a:p>
            <a:pPr marL="51435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 Light"/>
              <a:buAutoNum type="arabicPeriod"/>
            </a:pPr>
            <a:r>
              <a:rPr lang="fr-FR" sz="2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Déterminé votre </a:t>
            </a:r>
            <a:r>
              <a:rPr lang="fr-FR" sz="24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niveau d’anglais (selon le tableau des différents critères) et préparé les justificatifs qui seront à présenter à votre enseignant.e d’anglais lors du premier cours</a:t>
            </a:r>
            <a:endParaRPr/>
          </a:p>
          <a:p>
            <a:pPr marL="51435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AUJOURD’HUI : Remplir la fiche IP papier</a:t>
            </a:r>
            <a:endParaRPr/>
          </a:p>
          <a:p>
            <a:pPr marL="51435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 RETOUR CHEZ VOUS, VOUS DEVEZ : vous connecter sur IPWEB afin de réaliser votre inscription pédagogique (</a:t>
            </a:r>
            <a:r>
              <a:rPr lang="fr-FR" sz="24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saisie de vos choix</a:t>
            </a:r>
            <a:r>
              <a:rPr lang="fr-FR" sz="2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 : </a:t>
            </a:r>
            <a:r>
              <a:rPr lang="fr-FR" sz="2400" b="0" i="0" u="sng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http://ipweb.parisnanterre.fr/</a:t>
            </a:r>
            <a:r>
              <a:rPr lang="fr-FR" sz="2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Helvetica Neue Light"/>
              <a:buNone/>
            </a:pPr>
            <a:r>
              <a:rPr lang="fr-FR" sz="3200" b="1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L’application IPWEB sera ouverte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Helvetica Neue Light"/>
              <a:buNone/>
            </a:pPr>
            <a:r>
              <a:rPr lang="fr-FR" sz="3200" b="1" i="0" u="none" strike="noStrike" cap="none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 5 septembre à 9h00 et fermera le 6 septembre à 17h00</a:t>
            </a:r>
            <a:endParaRPr/>
          </a:p>
          <a:p>
            <a:pPr marL="51435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0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4" name="Google Shape;324;p30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25" name="Google Shape;32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0"/>
          <p:cNvSpPr/>
          <p:nvPr/>
        </p:nvSpPr>
        <p:spPr>
          <a:xfrm>
            <a:off x="865335" y="776816"/>
            <a:ext cx="9059250" cy="111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PERSONNEL &gt; MES DOCUMENTS  </a:t>
            </a:r>
            <a:endParaRPr/>
          </a:p>
          <a:p>
            <a:pPr marL="0" marR="0" lvl="0" indent="0" algn="l" rtl="0">
              <a:lnSpc>
                <a:spcPct val="55102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900"/>
              <a:buFont typeface="Arial"/>
              <a:buNone/>
            </a:pPr>
            <a:r>
              <a:rPr lang="fr-FR" sz="4900" b="0" i="0" u="none" strike="noStrike" cap="none">
                <a:solidFill>
                  <a:srgbClr val="D8232A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/>
          </a:p>
        </p:txBody>
      </p:sp>
      <p:sp>
        <p:nvSpPr>
          <p:cNvPr id="327" name="Google Shape;327;p30"/>
          <p:cNvSpPr/>
          <p:nvPr/>
        </p:nvSpPr>
        <p:spPr>
          <a:xfrm>
            <a:off x="783063" y="2972493"/>
            <a:ext cx="1222173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8" name="Google Shape;328;p30"/>
          <p:cNvSpPr txBox="1"/>
          <p:nvPr/>
        </p:nvSpPr>
        <p:spPr>
          <a:xfrm>
            <a:off x="763076" y="3579251"/>
            <a:ext cx="9795599" cy="262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fr-FR"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Certificat de scolarité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fr-FR"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Relevés de notes </a:t>
            </a:r>
            <a:r>
              <a:rPr lang="fr-FR" sz="3200" b="1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(= notes officielles, validées après les jurys) </a:t>
            </a:r>
            <a:endParaRPr/>
          </a:p>
          <a:p>
            <a:pPr marL="457200" marR="0" lvl="4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1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4" name="Google Shape;334;p31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35" name="Google Shape;33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1"/>
          <p:cNvSpPr/>
          <p:nvPr/>
        </p:nvSpPr>
        <p:spPr>
          <a:xfrm>
            <a:off x="865335" y="776816"/>
            <a:ext cx="9059250" cy="111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PERSONNEL &gt; MON COMPTE </a:t>
            </a:r>
            <a:endParaRPr/>
          </a:p>
          <a:p>
            <a:pPr marL="0" marR="0" lvl="0" indent="0" algn="l" rtl="0">
              <a:lnSpc>
                <a:spcPct val="55102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900"/>
              <a:buFont typeface="Arial"/>
              <a:buNone/>
            </a:pPr>
            <a:r>
              <a:rPr lang="fr-FR" sz="4900" b="0" i="0" u="none" strike="noStrike" cap="none">
                <a:solidFill>
                  <a:srgbClr val="D8232A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/>
          </a:p>
        </p:txBody>
      </p:sp>
      <p:sp>
        <p:nvSpPr>
          <p:cNvPr id="337" name="Google Shape;337;p31"/>
          <p:cNvSpPr/>
          <p:nvPr/>
        </p:nvSpPr>
        <p:spPr>
          <a:xfrm>
            <a:off x="783063" y="2972493"/>
            <a:ext cx="1222173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8" name="Google Shape;338;p31"/>
          <p:cNvSpPr txBox="1"/>
          <p:nvPr/>
        </p:nvSpPr>
        <p:spPr>
          <a:xfrm>
            <a:off x="763076" y="3825473"/>
            <a:ext cx="9795599" cy="213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fr-FR"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Mot de passe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fr-FR"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Capacité de la boite mail </a:t>
            </a:r>
            <a:endParaRPr/>
          </a:p>
          <a:p>
            <a:pPr marL="457200" marR="0" lvl="4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2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4" name="Google Shape;344;p32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45" name="Google Shape;34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2"/>
          <p:cNvSpPr/>
          <p:nvPr/>
        </p:nvSpPr>
        <p:spPr>
          <a:xfrm>
            <a:off x="865335" y="776816"/>
            <a:ext cx="9059250" cy="111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PERSONNEL &gt; EDT</a:t>
            </a:r>
            <a:endParaRPr/>
          </a:p>
          <a:p>
            <a:pPr marL="0" marR="0" lvl="0" indent="0" algn="l" rtl="0">
              <a:lnSpc>
                <a:spcPct val="55102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900"/>
              <a:buFont typeface="Arial"/>
              <a:buNone/>
            </a:pPr>
            <a:r>
              <a:rPr lang="fr-FR" sz="4900" b="0" i="0" u="none" strike="noStrike" cap="none">
                <a:solidFill>
                  <a:srgbClr val="D8232A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/>
          </a:p>
        </p:txBody>
      </p:sp>
      <p:sp>
        <p:nvSpPr>
          <p:cNvPr id="347" name="Google Shape;347;p32"/>
          <p:cNvSpPr/>
          <p:nvPr/>
        </p:nvSpPr>
        <p:spPr>
          <a:xfrm>
            <a:off x="783063" y="2972493"/>
            <a:ext cx="1222173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8" name="Google Shape;348;p32"/>
          <p:cNvSpPr txBox="1"/>
          <p:nvPr/>
        </p:nvSpPr>
        <p:spPr>
          <a:xfrm>
            <a:off x="763076" y="2594368"/>
            <a:ext cx="9795599" cy="459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fr-FR" sz="3200" b="0" i="0" u="sng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Attention</a:t>
            </a:r>
            <a:r>
              <a:rPr lang="fr-FR"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: il s’agit de l’emploi du temps de la promo et non pas de l’emploi du temps individuel (à retrouver dans le contrat pédagogique) </a:t>
            </a:r>
            <a:endParaRPr/>
          </a:p>
          <a:p>
            <a: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fr-FR"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Vous pouvez aussi consulter l’EDT ici : </a:t>
            </a:r>
            <a:r>
              <a:rPr lang="fr-FR" sz="3200" b="0" i="0" u="sng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https://dep-sc-educ.parisnanterre.fr/navigation/licence-1-/emploi-du-temps-l1/</a:t>
            </a:r>
            <a:r>
              <a:rPr lang="fr-FR"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/>
          </a:p>
          <a:p>
            <a:pPr marL="457200" marR="0" lvl="4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3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4" name="Google Shape;354;p33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55" name="Google Shape;35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3"/>
          <p:cNvSpPr/>
          <p:nvPr/>
        </p:nvSpPr>
        <p:spPr>
          <a:xfrm>
            <a:off x="865335" y="776816"/>
            <a:ext cx="9059250" cy="111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SERVICES  &gt; SCD</a:t>
            </a:r>
            <a:endParaRPr/>
          </a:p>
          <a:p>
            <a:pPr marL="0" marR="0" lvl="0" indent="0" algn="l" rtl="0">
              <a:lnSpc>
                <a:spcPct val="55102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900"/>
              <a:buFont typeface="Arial"/>
              <a:buNone/>
            </a:pPr>
            <a:r>
              <a:rPr lang="fr-FR" sz="4900" b="0" i="0" u="none" strike="noStrike" cap="none">
                <a:solidFill>
                  <a:srgbClr val="D8232A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/>
          </a:p>
        </p:txBody>
      </p:sp>
      <p:sp>
        <p:nvSpPr>
          <p:cNvPr id="357" name="Google Shape;357;p33"/>
          <p:cNvSpPr/>
          <p:nvPr/>
        </p:nvSpPr>
        <p:spPr>
          <a:xfrm>
            <a:off x="783063" y="2972493"/>
            <a:ext cx="1222173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8" name="Google Shape;358;p33"/>
          <p:cNvSpPr txBox="1"/>
          <p:nvPr/>
        </p:nvSpPr>
        <p:spPr>
          <a:xfrm>
            <a:off x="763076" y="3640808"/>
            <a:ext cx="11234483" cy="250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r-FR" sz="2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Catalogue de la bibliothèque universitaire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r-FR" sz="2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Via l’ENT ou directement : </a:t>
            </a:r>
            <a:r>
              <a:rPr lang="fr-FR" sz="2800" b="0" i="0" u="sng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http://bu.parisnanterre.fr/</a:t>
            </a:r>
            <a:r>
              <a:rPr lang="fr-FR" sz="2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/>
          </a:p>
          <a:p>
            <a: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marR="0" lvl="4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4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4" name="Google Shape;364;p34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65" name="Google Shape;36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4"/>
          <p:cNvSpPr/>
          <p:nvPr/>
        </p:nvSpPr>
        <p:spPr>
          <a:xfrm>
            <a:off x="865335" y="776816"/>
            <a:ext cx="9059250" cy="111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OUTILS &gt; COURS EN LIGNE</a:t>
            </a:r>
            <a:endParaRPr/>
          </a:p>
          <a:p>
            <a:pPr marL="0" marR="0" lvl="0" indent="0" algn="l" rtl="0">
              <a:lnSpc>
                <a:spcPct val="55102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900"/>
              <a:buFont typeface="Arial"/>
              <a:buNone/>
            </a:pPr>
            <a:r>
              <a:rPr lang="fr-FR" sz="4900" b="0" i="0" u="none" strike="noStrike" cap="none">
                <a:solidFill>
                  <a:srgbClr val="D8232A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/>
          </a:p>
        </p:txBody>
      </p:sp>
      <p:sp>
        <p:nvSpPr>
          <p:cNvPr id="367" name="Google Shape;367;p34"/>
          <p:cNvSpPr/>
          <p:nvPr/>
        </p:nvSpPr>
        <p:spPr>
          <a:xfrm>
            <a:off x="783063" y="1512774"/>
            <a:ext cx="12221737" cy="453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200"/>
              <a:buFont typeface="Arial"/>
              <a:buNone/>
            </a:pPr>
            <a:endParaRPr sz="3200" b="0" i="0" u="sng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  <a:hlinkClick r:id="rId4">
                <a:extLst>
                  <a:ext uri="{A12FA001-AC4F-418D-AE19-62706E023703}">
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200"/>
              <a:buFont typeface="Helvetica Neue Light"/>
              <a:buNone/>
            </a:pPr>
            <a:r>
              <a:rPr lang="fr-FR" sz="32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Via l’ENT ou directement 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200"/>
              <a:buFont typeface="Helvetica Neue Light"/>
              <a:buNone/>
            </a:pPr>
            <a:r>
              <a:rPr lang="fr-FR" sz="3200" b="0" i="0" u="sng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https://coursenligne.parisnanterre.fr/</a:t>
            </a:r>
            <a:endParaRPr sz="3200" b="0" i="0" u="sng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200"/>
              <a:buFont typeface="Arial"/>
              <a:buNone/>
            </a:pPr>
            <a:endParaRPr sz="3200" b="0" i="0" u="sng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200"/>
              <a:buFont typeface="Helvetica Neue Light"/>
              <a:buNone/>
            </a:pPr>
            <a:r>
              <a:rPr lang="fr-FR" sz="32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Sur cours en ligne, un espace dédié : </a:t>
            </a:r>
            <a:r>
              <a:rPr lang="fr-FR" sz="3200" b="0" i="0" u="sng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https://coursenligne.parisnanterre.fr/course/view.php?id=1846</a:t>
            </a:r>
            <a:r>
              <a:rPr lang="fr-FR" sz="32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200"/>
              <a:buFont typeface="Helvetica Neue Light"/>
              <a:buNone/>
            </a:pPr>
            <a:r>
              <a:rPr lang="fr-FR" sz="32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Comment rechercher un cours ? [nom EC, nom enseignant, code EC]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5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73" name="Google Shape;373;p35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74" name="Google Shape;37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5"/>
          <p:cNvSpPr/>
          <p:nvPr/>
        </p:nvSpPr>
        <p:spPr>
          <a:xfrm>
            <a:off x="865334" y="776816"/>
            <a:ext cx="10629979" cy="111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VIA L’ENT : LES OUTILS COLLABORATIFS </a:t>
            </a:r>
            <a:endParaRPr/>
          </a:p>
          <a:p>
            <a:pPr marL="0" marR="0" lvl="0" indent="0" algn="l" rtl="0">
              <a:lnSpc>
                <a:spcPct val="55102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900"/>
              <a:buFont typeface="Arial"/>
              <a:buNone/>
            </a:pPr>
            <a:r>
              <a:rPr lang="fr-FR" sz="4900" b="0" i="0" u="none" strike="noStrike" cap="none">
                <a:solidFill>
                  <a:srgbClr val="D8232A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/>
          </a:p>
        </p:txBody>
      </p:sp>
      <p:sp>
        <p:nvSpPr>
          <p:cNvPr id="376" name="Google Shape;376;p35"/>
          <p:cNvSpPr/>
          <p:nvPr/>
        </p:nvSpPr>
        <p:spPr>
          <a:xfrm>
            <a:off x="783063" y="2972493"/>
            <a:ext cx="1222173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77" name="Google Shape;37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5200" y="2003696"/>
            <a:ext cx="9693982" cy="654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63661" y="3770307"/>
            <a:ext cx="2781300" cy="40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19741" y="5729038"/>
            <a:ext cx="2717800" cy="402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6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5" name="Google Shape;385;p36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86" name="Google Shape;38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6"/>
          <p:cNvSpPr/>
          <p:nvPr/>
        </p:nvSpPr>
        <p:spPr>
          <a:xfrm>
            <a:off x="865335" y="776816"/>
            <a:ext cx="905925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CONSULTER SES RESULTATS </a:t>
            </a: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8" name="Google Shape;388;p36"/>
          <p:cNvSpPr/>
          <p:nvPr/>
        </p:nvSpPr>
        <p:spPr>
          <a:xfrm>
            <a:off x="783063" y="2972493"/>
            <a:ext cx="1222173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9" name="Google Shape;389;p36"/>
          <p:cNvSpPr/>
          <p:nvPr/>
        </p:nvSpPr>
        <p:spPr>
          <a:xfrm>
            <a:off x="579537" y="1761980"/>
            <a:ext cx="12221737" cy="7489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Les évaluations différent selon les EC :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Helvetica Neue Light"/>
              <a:buChar char="-"/>
            </a:pPr>
            <a:r>
              <a:rPr lang="fr-FR" sz="24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Contrôle continu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Helvetica Neue Light"/>
              <a:buChar char="-"/>
            </a:pPr>
            <a:r>
              <a:rPr lang="fr-FR" sz="24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Dossier individuel ou de groupe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Helvetica Neue Light"/>
              <a:buChar char="-"/>
            </a:pPr>
            <a:r>
              <a:rPr lang="fr-FR" sz="24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Examen en fin de semestre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Helvetica Neue Light"/>
              <a:buChar char="-"/>
            </a:pPr>
            <a:r>
              <a:rPr lang="fr-FR" sz="24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 un mix de plusieurs modalités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Voir le livret pédagogique en ligne :</a:t>
            </a: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Helvetica Neue Light"/>
              <a:buNone/>
            </a:pPr>
            <a:r>
              <a:rPr lang="fr-FR" sz="24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https://formations.parisnanterre.fr/fr/formations-2023-2024/les-formations/licence-lmd-03/sciences-de-l-education-licence-JWQCS18H/accompagnement-socio-educatif-et-formation-JXBHVK0D.html</a:t>
            </a:r>
            <a:endParaRPr sz="24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2400" b="0" i="0" u="none" strike="noStrike" cap="none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Les enseignants peuvent vous communiquer vos notes au fur et à mesure mais </a:t>
            </a:r>
            <a:r>
              <a:rPr lang="fr-FR" sz="2400" b="1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 secrétariat n’enregistre qu’1 note par EC en fin de semestre (moyenne établie par l’enseignant)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Une remise individuelle des notes sera organisée fin février (à confirmer).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Ensuite, </a:t>
            </a:r>
            <a:r>
              <a:rPr lang="fr-FR" sz="2400" b="1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les notes seront consultables sur votre ENT (dans notes et résultats = </a:t>
            </a:r>
            <a:r>
              <a:rPr lang="fr-FR" sz="2400" b="1" i="1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notes saisies par le secrétariat</a:t>
            </a:r>
            <a:r>
              <a:rPr lang="fr-FR" sz="2400" b="1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OU dans mes documents = </a:t>
            </a:r>
            <a:r>
              <a:rPr lang="fr-FR" sz="2400" b="1" i="1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relevé de notes définitif, après jurys de mai et juin</a:t>
            </a:r>
            <a:r>
              <a:rPr lang="fr-FR" sz="2400" b="1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7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95" name="Google Shape;395;p37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96" name="Google Shape;39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7"/>
          <p:cNvSpPr/>
          <p:nvPr/>
        </p:nvSpPr>
        <p:spPr>
          <a:xfrm>
            <a:off x="865334" y="776816"/>
            <a:ext cx="11068757" cy="111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C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Vos interlocuteurs et interlocutrices privilégié.e.s </a:t>
            </a:r>
            <a:endParaRPr sz="5400" b="1" i="0" u="none" strike="noStrike" cap="none">
              <a:solidFill>
                <a:srgbClr val="C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55102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900"/>
              <a:buFont typeface="Arial"/>
              <a:buNone/>
            </a:pPr>
            <a:r>
              <a:rPr lang="fr-FR" sz="4900" b="0" i="0" u="none" strike="noStrike" cap="none">
                <a:solidFill>
                  <a:srgbClr val="D8232A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/>
          </a:p>
        </p:txBody>
      </p:sp>
      <p:sp>
        <p:nvSpPr>
          <p:cNvPr id="398" name="Google Shape;398;p37"/>
          <p:cNvSpPr/>
          <p:nvPr/>
        </p:nvSpPr>
        <p:spPr>
          <a:xfrm>
            <a:off x="585216" y="2677202"/>
            <a:ext cx="12191281" cy="7535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Helvetica Neue Light"/>
              <a:buNone/>
            </a:pPr>
            <a:r>
              <a:rPr lang="fr-FR" sz="2400" b="1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Secrétaire pédagogique : Valérie Pérennès : </a:t>
            </a:r>
            <a:r>
              <a:rPr lang="fr-FR" sz="2400" b="1" i="0" u="sng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valerie.perennes@parisnanterre.fr</a:t>
            </a:r>
            <a:r>
              <a:rPr lang="fr-FR" sz="2400" b="1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▶︎  à contacter pour toute question sur les IP, les EDT, les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 Light"/>
              <a:buNone/>
            </a:pPr>
            <a:r>
              <a:rPr lang="fr-FR" sz="2400" b="0" i="1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 septembre, merci de communiquer par mail svp (éviter téléphone et bureau)</a:t>
            </a:r>
            <a:r>
              <a:rPr lang="fr-FR" sz="24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   </a:t>
            </a: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Helvetica Neue Light"/>
              <a:buNone/>
            </a:pPr>
            <a:r>
              <a:rPr lang="fr-FR" sz="2400" b="1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Vos enseignant.e.s (généralement mail = </a:t>
            </a:r>
            <a:r>
              <a:rPr lang="fr-FR" sz="2400" b="1" i="0" u="sng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prenom.nom@parisnanterre.fr</a:t>
            </a:r>
            <a:r>
              <a:rPr lang="fr-FR" sz="2400" b="1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▶︎  à contacter pour toute question sur le cours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Helvetica Neue Light"/>
              <a:buNone/>
            </a:pPr>
            <a:r>
              <a:rPr lang="fr-FR" sz="2400" b="1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Responsable de la L1 et directrice d’études (noms de famille de J à Z) : Laure Moguérou / </a:t>
            </a:r>
            <a:r>
              <a:rPr lang="fr-FR" sz="2400" b="1" i="0" u="sng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laure.moguerou@parisnanterre.fr</a:t>
            </a:r>
            <a:r>
              <a:rPr lang="fr-FR" sz="2400" b="1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▶︎  questions pédagogiques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Helvetica Neue Light"/>
              <a:buNone/>
            </a:pPr>
            <a:r>
              <a:rPr lang="fr-FR" sz="2400" b="1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Directrice d’études (noms de famille de A à I) : Jeanne Demoulin /</a:t>
            </a:r>
            <a:r>
              <a:rPr lang="fr-FR" sz="2400" b="0" i="0" u="sng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demoulin.j@parisnanterre.fr</a:t>
            </a:r>
            <a:r>
              <a:rPr lang="fr-FR" sz="24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▶︎  questions pédagogiques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8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04" name="Google Shape;404;p38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05" name="Google Shape;40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8"/>
          <p:cNvSpPr/>
          <p:nvPr/>
        </p:nvSpPr>
        <p:spPr>
          <a:xfrm>
            <a:off x="865334" y="776816"/>
            <a:ext cx="11068757" cy="111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C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Quand vous leur écrivez…</a:t>
            </a:r>
            <a:endParaRPr sz="5400" b="1" i="0" u="none" strike="noStrike" cap="none">
              <a:solidFill>
                <a:srgbClr val="C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55102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900"/>
              <a:buFont typeface="Arial"/>
              <a:buNone/>
            </a:pPr>
            <a:r>
              <a:rPr lang="fr-FR" sz="4900" b="0" i="0" u="none" strike="noStrike" cap="none">
                <a:solidFill>
                  <a:srgbClr val="D8232A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/>
          </a:p>
        </p:txBody>
      </p:sp>
      <p:sp>
        <p:nvSpPr>
          <p:cNvPr id="407" name="Google Shape;407;p38"/>
          <p:cNvSpPr/>
          <p:nvPr/>
        </p:nvSpPr>
        <p:spPr>
          <a:xfrm>
            <a:off x="900105" y="2356681"/>
            <a:ext cx="11033986" cy="478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200"/>
              <a:buFont typeface="Helvetica Neue Light"/>
              <a:buNone/>
            </a:pPr>
            <a:r>
              <a:rPr lang="fr-FR" sz="32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 	Via la messagerie parisnanterre uniquement </a:t>
            </a:r>
            <a:endParaRPr/>
          </a:p>
          <a:p>
            <a: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200"/>
              <a:buFont typeface="Helvetica Neue Light"/>
              <a:buNone/>
            </a:pPr>
            <a:r>
              <a:rPr lang="fr-FR" sz="32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 	Règles de bienséance : bonjour / bonne journée </a:t>
            </a:r>
            <a:endParaRPr/>
          </a:p>
          <a:p>
            <a: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200"/>
              <a:buFont typeface="Helvetica Neue Light"/>
              <a:buNone/>
            </a:pPr>
            <a:r>
              <a:rPr lang="fr-FR" sz="32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 	Signature : Nom et Prénom + Numéro d’étudiant.e </a:t>
            </a:r>
            <a:endParaRPr/>
          </a:p>
          <a:p>
            <a: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200"/>
              <a:buFont typeface="Helvetica Neue Light"/>
              <a:buNone/>
            </a:pPr>
            <a:r>
              <a:rPr lang="fr-FR" sz="32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 	Si question sur un cours : préciser l’intitulé du cours et  	l’enseignant.e concerné.e 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9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3" name="Google Shape;413;p39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14" name="Google Shape;41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9"/>
          <p:cNvSpPr/>
          <p:nvPr/>
        </p:nvSpPr>
        <p:spPr>
          <a:xfrm>
            <a:off x="865334" y="776816"/>
            <a:ext cx="11068757" cy="111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C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Autres modes de contacts et d’informations  </a:t>
            </a:r>
            <a:endParaRPr sz="5400" b="1" i="0" u="none" strike="noStrike" cap="none">
              <a:solidFill>
                <a:srgbClr val="C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55102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900"/>
              <a:buFont typeface="Arial"/>
              <a:buNone/>
            </a:pPr>
            <a:r>
              <a:rPr lang="fr-FR" sz="4900" b="0" i="0" u="none" strike="noStrike" cap="none">
                <a:solidFill>
                  <a:srgbClr val="D8232A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/>
          </a:p>
        </p:txBody>
      </p:sp>
      <p:sp>
        <p:nvSpPr>
          <p:cNvPr id="416" name="Google Shape;416;p39"/>
          <p:cNvSpPr/>
          <p:nvPr/>
        </p:nvSpPr>
        <p:spPr>
          <a:xfrm>
            <a:off x="554760" y="1495927"/>
            <a:ext cx="12221737" cy="7427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Helvetica Neue Light"/>
              <a:buChar char="-"/>
            </a:pPr>
            <a:r>
              <a:rPr lang="fr-FR" sz="28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 site du département : </a:t>
            </a:r>
            <a:r>
              <a:rPr lang="fr-FR" sz="2800" b="0" i="0" u="sng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https://dep-sc-educ.parisnanterre.fr/navigation/accueil/departement-de-sciences-de-l-education-accueil-119435.kjsp</a:t>
            </a:r>
            <a:r>
              <a:rPr lang="fr-FR" sz="28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Helvetica Neue Light"/>
              <a:buNone/>
            </a:pPr>
            <a:r>
              <a:rPr lang="fr-FR" sz="28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   Sur cours en ligne, un espace dédié :        </a:t>
            </a:r>
            <a:r>
              <a:rPr lang="fr-FR" sz="2800" b="0" i="0" u="sng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https://coursenligne.parisnanterre.fr/course/view.php?id=1846</a:t>
            </a:r>
            <a:r>
              <a:rPr lang="fr-FR" sz="28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Helvetica Neue Light"/>
              <a:buChar char="-"/>
            </a:pPr>
            <a:r>
              <a:rPr lang="fr-FR" sz="28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Page Facebook : </a:t>
            </a:r>
            <a:r>
              <a:rPr lang="fr-FR" sz="2700" b="0" i="0" u="sng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https://www.facebook.com/groups/471315730382435/</a:t>
            </a:r>
            <a:r>
              <a:rPr lang="fr-FR" sz="27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/>
            </a:r>
            <a:br>
              <a:rPr lang="fr-FR" sz="27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28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Helvetica Neue Light"/>
              <a:buChar char="-"/>
            </a:pPr>
            <a:r>
              <a:rPr lang="fr-FR" sz="28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Site de la L1 : </a:t>
            </a:r>
            <a:r>
              <a:rPr lang="fr-FR" sz="2800" b="0" i="0" u="sng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http://dep-sc-educ.parisnanterre.fr/licence-1</a:t>
            </a:r>
            <a:endParaRPr sz="28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Helvetica Neue Light"/>
              <a:buChar char="-"/>
            </a:pPr>
            <a:r>
              <a:rPr lang="fr-FR" sz="28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Vos délégué.es !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Helvetica Neue Light"/>
              <a:buNone/>
            </a:pPr>
            <a:r>
              <a:rPr lang="fr-FR" sz="28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28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4"/>
          <p:cNvSpPr/>
          <p:nvPr/>
        </p:nvSpPr>
        <p:spPr>
          <a:xfrm>
            <a:off x="1397165" y="3233971"/>
            <a:ext cx="11726678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L’organisation générale de la licence</a:t>
            </a:r>
            <a:endParaRPr sz="3600" b="1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0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2" name="Google Shape;422;p40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23" name="Google Shape;42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0"/>
          <p:cNvSpPr/>
          <p:nvPr/>
        </p:nvSpPr>
        <p:spPr>
          <a:xfrm>
            <a:off x="865334" y="776816"/>
            <a:ext cx="11068757" cy="111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C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Présentation du dispositif d’autoformation</a:t>
            </a:r>
            <a:endParaRPr sz="5400" b="1" i="0" u="none" strike="noStrike" cap="none">
              <a:solidFill>
                <a:srgbClr val="C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55102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900"/>
              <a:buFont typeface="Arial"/>
              <a:buNone/>
            </a:pPr>
            <a:r>
              <a:rPr lang="fr-FR" sz="4900" b="0" i="0" u="none" strike="noStrike" cap="none">
                <a:solidFill>
                  <a:srgbClr val="D8232A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/>
          </a:p>
        </p:txBody>
      </p:sp>
      <p:sp>
        <p:nvSpPr>
          <p:cNvPr id="425" name="Google Shape;425;p40"/>
          <p:cNvSpPr/>
          <p:nvPr/>
        </p:nvSpPr>
        <p:spPr>
          <a:xfrm>
            <a:off x="900105" y="4018675"/>
            <a:ext cx="11033986" cy="14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200"/>
              <a:buFont typeface="Helvetica Neue Light"/>
              <a:buChar char="-"/>
            </a:pPr>
            <a:r>
              <a:rPr lang="fr-FR" sz="32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Visites de la BU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200"/>
              <a:buFont typeface="Helvetica Neue Light"/>
              <a:buChar char="-"/>
            </a:pPr>
            <a:r>
              <a:rPr lang="fr-FR" sz="32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Auto-formation : Olivier Brito et Konstantinos Markakis </a:t>
            </a:r>
            <a:endParaRPr sz="2400" b="0" i="0" u="none" strike="noStrike" cap="none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86" name="Google Shape;8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"/>
          <p:cNvSpPr/>
          <p:nvPr/>
        </p:nvSpPr>
        <p:spPr>
          <a:xfrm>
            <a:off x="865335" y="776816"/>
            <a:ext cx="9059250" cy="111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Glossaire : UE, EC et modules </a:t>
            </a:r>
            <a:endParaRPr/>
          </a:p>
          <a:p>
            <a:pPr marL="0" marR="0" lvl="0" indent="0" algn="l" rtl="0">
              <a:lnSpc>
                <a:spcPct val="55102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900"/>
              <a:buFont typeface="Arial"/>
              <a:buNone/>
            </a:pPr>
            <a:r>
              <a:rPr lang="fr-FR" sz="4900" b="0" i="0" u="none" strike="noStrike" cap="none">
                <a:solidFill>
                  <a:srgbClr val="D8232A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/>
          </a:p>
        </p:txBody>
      </p:sp>
      <p:sp>
        <p:nvSpPr>
          <p:cNvPr id="88" name="Google Shape;88;p5"/>
          <p:cNvSpPr/>
          <p:nvPr/>
        </p:nvSpPr>
        <p:spPr>
          <a:xfrm>
            <a:off x="512956" y="3047616"/>
            <a:ext cx="12221737" cy="527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Helvetica Neue Light"/>
              <a:buAutoNum type="arabicPeriod"/>
            </a:pPr>
            <a:r>
              <a:rPr lang="fr-FR" sz="28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Au sein de chaque semestre : des unités d’enseignement (UE) = 5 par semestre = des blocs de cours  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Helvetica Neue Light"/>
              <a:buAutoNum type="arabicPeriod"/>
            </a:pPr>
            <a:r>
              <a:rPr lang="fr-FR" sz="28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Au sein de chaque UE : des éléments constitutifs (EC) = des cours </a:t>
            </a:r>
            <a:endParaRPr/>
          </a:p>
          <a:p>
            <a:pPr marL="5143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Helvetica Neue Light"/>
              <a:buNone/>
            </a:pPr>
            <a:r>
              <a:rPr lang="fr-FR" sz="2800" b="1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Plusieurs types d’UE :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Helvetica Neue Light"/>
              <a:buAutoNum type="arabicPeriod"/>
            </a:pPr>
            <a:r>
              <a:rPr lang="fr-FR" sz="2800" b="1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Les enseignements fondamentaux (UE1 et UE6)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Helvetica Neue Light"/>
              <a:buAutoNum type="arabicPeriod"/>
            </a:pPr>
            <a:r>
              <a:rPr lang="fr-FR" sz="28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Les enseignements complémentaires (UE2 et UE7)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Helvetica Neue Light"/>
              <a:buAutoNum type="arabicPeriod"/>
            </a:pPr>
            <a:r>
              <a:rPr lang="fr-FR" sz="28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Les langues vivantes (UE3 et UE8) [anglais]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Helvetica Neue Light"/>
              <a:buAutoNum type="arabicPeriod"/>
            </a:pPr>
            <a:r>
              <a:rPr lang="fr-FR" sz="28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Les projets de l’étudiant.e (UE4 et UE9)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Helvetica Neue Light"/>
              <a:buAutoNum type="arabicPeriod"/>
            </a:pPr>
            <a:r>
              <a:rPr lang="fr-FR" sz="28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Les compétences transversales (UE5 et UE10)</a:t>
            </a:r>
            <a:endParaRPr/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Arial"/>
              <a:buNone/>
            </a:pPr>
            <a:r>
              <a:rPr lang="fr-FR" sz="2800" b="0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4" name="Google Shape;94;p6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5" name="Google Shape;9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6"/>
          <p:cNvSpPr/>
          <p:nvPr/>
        </p:nvSpPr>
        <p:spPr>
          <a:xfrm>
            <a:off x="865335" y="776816"/>
            <a:ext cx="9059250" cy="111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Glossaire : CM, TD</a:t>
            </a:r>
            <a:endParaRPr/>
          </a:p>
          <a:p>
            <a:pPr marL="0" marR="0" lvl="0" indent="0" algn="l" rtl="0">
              <a:lnSpc>
                <a:spcPct val="55102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900"/>
              <a:buFont typeface="Arial"/>
              <a:buNone/>
            </a:pPr>
            <a:r>
              <a:rPr lang="fr-FR" sz="4900" b="0" i="0" u="none" strike="noStrike" cap="none">
                <a:solidFill>
                  <a:srgbClr val="D8232A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865335" y="1877500"/>
            <a:ext cx="10793265" cy="8289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Helvetica Neue Light"/>
              <a:buNone/>
            </a:pPr>
            <a:r>
              <a:rPr lang="fr-FR" sz="28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CM = Cours Magistral &gt; cours généralement en amphi, avec toute la promo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Helvetica Neue Light"/>
              <a:buNone/>
            </a:pPr>
            <a:r>
              <a:rPr lang="fr-FR" sz="28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TD = Travaux Dirigés &gt; cours en « petits » groupes (35 à 40 personnes)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Helvetica Neue Light"/>
              <a:buNone/>
            </a:pPr>
            <a:r>
              <a:rPr lang="fr-FR" sz="2800" b="0" i="0" u="none" strike="noStrike" cap="none">
                <a:solidFill>
                  <a:srgbClr val="FF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_____________________________________________________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Helvetica Neue Light"/>
              <a:buNone/>
            </a:pPr>
            <a:r>
              <a:rPr lang="fr-FR" sz="2800" b="1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L’assiduité à TOUS les cours est obligatoire (CM et TD).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Helvetica Neue Light"/>
              <a:buNone/>
            </a:pPr>
            <a:r>
              <a:rPr lang="fr-FR" sz="28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Toute absence, </a:t>
            </a:r>
            <a:r>
              <a:rPr lang="fr-FR" sz="2800" b="0" i="0" u="none" strike="noStrike" cap="none">
                <a:solidFill>
                  <a:srgbClr val="C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QUELLE QU’EN SOIT LA RAISON</a:t>
            </a:r>
            <a:r>
              <a:rPr lang="fr-FR" sz="28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est comptabilisée par chaque enseignant. AUCUN justificatif n’est accepté.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Helvetica Neue Light"/>
              <a:buNone/>
            </a:pPr>
            <a:r>
              <a:rPr lang="fr-FR" sz="2800" b="0" i="0" u="none" strike="noStrike" cap="none"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Au-delà de 25% d’absence par EC, vous serez défaillant.e à l’EC concerné</a:t>
            </a:r>
            <a:r>
              <a:rPr lang="fr-FR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_____________________________________________________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53585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Arial"/>
              <a:buNone/>
            </a:pPr>
            <a:r>
              <a:rPr lang="fr-FR" sz="2800" b="0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/>
          </a:p>
          <a:p>
            <a:pPr marL="5143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800"/>
              <a:buFont typeface="Arial"/>
              <a:buNone/>
            </a:pPr>
            <a:r>
              <a:rPr lang="fr-FR" sz="2800" b="0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04" name="Google Shape;10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05" y="8550940"/>
            <a:ext cx="1950524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7"/>
          <p:cNvSpPr/>
          <p:nvPr/>
        </p:nvSpPr>
        <p:spPr>
          <a:xfrm>
            <a:off x="909406" y="164182"/>
            <a:ext cx="11444722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232A"/>
              </a:buClr>
              <a:buSzPts val="4000"/>
              <a:buFont typeface="Helvetica Neue Light"/>
              <a:buNone/>
            </a:pPr>
            <a:r>
              <a:rPr lang="fr-FR" sz="4000" b="1" i="0" u="none" strike="noStrike" cap="none">
                <a:solidFill>
                  <a:srgbClr val="D8232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L’organisation de la licence – semestre 1</a:t>
            </a:r>
            <a:endParaRPr sz="3600" b="1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06" name="Google Shape;10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289" y="1408176"/>
            <a:ext cx="12332601" cy="413308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7"/>
          <p:cNvSpPr txBox="1"/>
          <p:nvPr/>
        </p:nvSpPr>
        <p:spPr>
          <a:xfrm>
            <a:off x="2089938" y="6451106"/>
            <a:ext cx="9904200" cy="12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rPr lang="fr-FR" sz="2400" b="1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Précisions MTU 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rPr lang="fr-FR" sz="2400" b="1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CM en e-learning : se connecter rapidement 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rPr lang="fr-FR" sz="2400" b="1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TD sur dates : 4 mercredis de 15h40 à 17h10</a:t>
            </a:r>
            <a:endParaRPr sz="2400" b="1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8" name="Google Shape;108;p7"/>
          <p:cNvSpPr txBox="1"/>
          <p:nvPr/>
        </p:nvSpPr>
        <p:spPr>
          <a:xfrm>
            <a:off x="9267092" y="2471353"/>
            <a:ext cx="263770" cy="4719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8</a:t>
            </a:r>
            <a:endParaRPr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9653953" y="3622430"/>
            <a:ext cx="2996557" cy="59787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9400032" y="4389120"/>
            <a:ext cx="2103120" cy="34747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/>
          <p:nvPr/>
        </p:nvSpPr>
        <p:spPr>
          <a:xfrm>
            <a:off x="260626" y="297078"/>
            <a:ext cx="12483548" cy="9879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Helvetica Neue Light"/>
              <a:buNone/>
            </a:pPr>
            <a:r>
              <a:rPr lang="fr-FR" sz="3600" b="1" i="0" u="none" strike="noStrike" cap="none">
                <a:solidFill>
                  <a:srgbClr val="C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Anglais</a:t>
            </a:r>
            <a:r>
              <a:rPr lang="fr-FR"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: </a:t>
            </a: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3 niveaux : B1, B2 et C1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 fonction de votre parcours en 2021-2022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Char char="-"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 terminale : 					note de 0 à 13 = B1,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								note de 14 à 16 = B2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								note de 17 à 20 = C1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Char char="-"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L1 (ou L2) validée à Nanterre : 	B1 + note de 0 à 13 = B1 ou B2 (si en L2)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								B1 + note de 14 à 20 = B2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								B2 + note de 0 à 16 = B2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								B2 + note de 17 à 20 = C1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								C1 = C1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Char char="-"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Autre établissement  		pas d’anglais = B1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						moyenne d’anglais annuelle de 0 à 13 = B1 ou B2,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						moyenne d’anglais annuelle de14 à 16 = B2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						moyenne d’anglais annuelle 17 à 20 = C1</a:t>
            </a:r>
            <a:endParaRPr/>
          </a:p>
          <a:p>
            <a:pPr marL="5715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Char char="-"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Non scolarisé.e		absence de pratique : B1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					pratique de l’anglais : B2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				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Même groupe de niveau au semestre 1 et au semestre 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rPr lang="fr-FR" sz="2400" b="0" i="0" u="sng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Attention</a:t>
            </a: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: des contrôles seront effectués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Responsable anglais = Latifa Mouatassim = </a:t>
            </a:r>
            <a:r>
              <a:rPr lang="fr-FR" sz="2400" b="0" i="0" u="sng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lmouatas@parisnanterre.fr</a:t>
            </a:r>
            <a:endParaRPr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/>
          <p:nvPr/>
        </p:nvSpPr>
        <p:spPr>
          <a:xfrm>
            <a:off x="2846070" y="7835904"/>
            <a:ext cx="8043863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rPr lang="fr-FR" sz="2400" b="1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+ AUTO FORMATION : essentiellement LE SAMEDI </a:t>
            </a:r>
            <a:endParaRPr/>
          </a:p>
        </p:txBody>
      </p:sp>
      <p:pic>
        <p:nvPicPr>
          <p:cNvPr id="121" name="Google Shape;12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90600"/>
            <a:ext cx="12700001" cy="5984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2051</Words>
  <Application>Microsoft Office PowerPoint</Application>
  <PresentationFormat>Personnalisé</PresentationFormat>
  <Paragraphs>322</Paragraphs>
  <Slides>40</Slides>
  <Notes>40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4" baseType="lpstr">
      <vt:lpstr>Helvetica Neue</vt:lpstr>
      <vt:lpstr>Helvetica Neue Light</vt:lpstr>
      <vt:lpstr>Arial</vt:lpstr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Perennes Valerie</dc:creator>
  <cp:lastModifiedBy>Perennes Valerie</cp:lastModifiedBy>
  <cp:revision>5</cp:revision>
  <dcterms:modified xsi:type="dcterms:W3CDTF">2023-08-30T09:22:09Z</dcterms:modified>
</cp:coreProperties>
</file>